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sldIdLst>
    <p:sldId id="256" r:id="rId3"/>
    <p:sldId id="257" r:id="rId4"/>
    <p:sldId id="259" r:id="rId5"/>
    <p:sldId id="260" r:id="rId6"/>
    <p:sldId id="258" r:id="rId7"/>
    <p:sldId id="261" r:id="rId8"/>
    <p:sldId id="263" r:id="rId9"/>
    <p:sldId id="264" r:id="rId10"/>
    <p:sldId id="262" r:id="rId11"/>
    <p:sldId id="267" r:id="rId12"/>
    <p:sldId id="268" r:id="rId13"/>
    <p:sldId id="269" r:id="rId14"/>
    <p:sldId id="265" r:id="rId15"/>
    <p:sldId id="266" r:id="rId16"/>
    <p:sldId id="270" r:id="rId17"/>
    <p:sldId id="271" r:id="rId18"/>
    <p:sldId id="293" r:id="rId19"/>
    <p:sldId id="294" r:id="rId20"/>
    <p:sldId id="295" r:id="rId21"/>
    <p:sldId id="425" r:id="rId22"/>
    <p:sldId id="296" r:id="rId23"/>
    <p:sldId id="297" r:id="rId24"/>
    <p:sldId id="298" r:id="rId25"/>
    <p:sldId id="299" r:id="rId26"/>
    <p:sldId id="300" r:id="rId27"/>
    <p:sldId id="305" r:id="rId28"/>
    <p:sldId id="301" r:id="rId29"/>
    <p:sldId id="424" r:id="rId30"/>
    <p:sldId id="302" r:id="rId31"/>
    <p:sldId id="303" r:id="rId32"/>
    <p:sldId id="306" r:id="rId33"/>
    <p:sldId id="307" r:id="rId34"/>
    <p:sldId id="308" r:id="rId35"/>
    <p:sldId id="309" r:id="rId36"/>
    <p:sldId id="310" r:id="rId37"/>
    <p:sldId id="312" r:id="rId38"/>
    <p:sldId id="311" r:id="rId39"/>
    <p:sldId id="314" r:id="rId40"/>
    <p:sldId id="313" r:id="rId41"/>
    <p:sldId id="315" r:id="rId42"/>
    <p:sldId id="316" r:id="rId43"/>
    <p:sldId id="318" r:id="rId44"/>
    <p:sldId id="319" r:id="rId45"/>
    <p:sldId id="317" r:id="rId46"/>
    <p:sldId id="323" r:id="rId47"/>
    <p:sldId id="324" r:id="rId48"/>
    <p:sldId id="325" r:id="rId49"/>
    <p:sldId id="320" r:id="rId50"/>
    <p:sldId id="326" r:id="rId51"/>
    <p:sldId id="327" r:id="rId52"/>
    <p:sldId id="321" r:id="rId53"/>
    <p:sldId id="362" r:id="rId54"/>
    <p:sldId id="322" r:id="rId55"/>
    <p:sldId id="363" r:id="rId56"/>
    <p:sldId id="331" r:id="rId57"/>
    <p:sldId id="332" r:id="rId58"/>
    <p:sldId id="333" r:id="rId59"/>
    <p:sldId id="328" r:id="rId60"/>
    <p:sldId id="329" r:id="rId61"/>
    <p:sldId id="330" r:id="rId62"/>
    <p:sldId id="334" r:id="rId63"/>
    <p:sldId id="335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36" r:id="rId73"/>
    <p:sldId id="337" r:id="rId74"/>
    <p:sldId id="338" r:id="rId75"/>
    <p:sldId id="339" r:id="rId76"/>
    <p:sldId id="340" r:id="rId77"/>
    <p:sldId id="372" r:id="rId78"/>
    <p:sldId id="375" r:id="rId79"/>
    <p:sldId id="374" r:id="rId80"/>
    <p:sldId id="373" r:id="rId81"/>
    <p:sldId id="377" r:id="rId82"/>
    <p:sldId id="378" r:id="rId83"/>
    <p:sldId id="379" r:id="rId84"/>
    <p:sldId id="380" r:id="rId85"/>
    <p:sldId id="382" r:id="rId86"/>
    <p:sldId id="383" r:id="rId87"/>
    <p:sldId id="384" r:id="rId88"/>
    <p:sldId id="386" r:id="rId89"/>
    <p:sldId id="387" r:id="rId90"/>
    <p:sldId id="376" r:id="rId91"/>
    <p:sldId id="381" r:id="rId92"/>
    <p:sldId id="388" r:id="rId93"/>
    <p:sldId id="389" r:id="rId94"/>
    <p:sldId id="390" r:id="rId95"/>
    <p:sldId id="391" r:id="rId96"/>
    <p:sldId id="342" r:id="rId97"/>
    <p:sldId id="343" r:id="rId98"/>
    <p:sldId id="344" r:id="rId99"/>
    <p:sldId id="345" r:id="rId100"/>
    <p:sldId id="393" r:id="rId101"/>
    <p:sldId id="346" r:id="rId102"/>
    <p:sldId id="394" r:id="rId103"/>
    <p:sldId id="396" r:id="rId104"/>
    <p:sldId id="395" r:id="rId105"/>
    <p:sldId id="347" r:id="rId106"/>
    <p:sldId id="397" r:id="rId107"/>
    <p:sldId id="392" r:id="rId108"/>
    <p:sldId id="348" r:id="rId109"/>
    <p:sldId id="349" r:id="rId110"/>
    <p:sldId id="350" r:id="rId111"/>
    <p:sldId id="398" r:id="rId112"/>
    <p:sldId id="399" r:id="rId113"/>
    <p:sldId id="351" r:id="rId114"/>
    <p:sldId id="400" r:id="rId115"/>
    <p:sldId id="401" r:id="rId116"/>
    <p:sldId id="352" r:id="rId117"/>
    <p:sldId id="402" r:id="rId118"/>
    <p:sldId id="404" r:id="rId119"/>
    <p:sldId id="405" r:id="rId120"/>
    <p:sldId id="406" r:id="rId121"/>
    <p:sldId id="407" r:id="rId122"/>
    <p:sldId id="353" r:id="rId123"/>
    <p:sldId id="354" r:id="rId124"/>
    <p:sldId id="408" r:id="rId125"/>
    <p:sldId id="355" r:id="rId126"/>
    <p:sldId id="356" r:id="rId127"/>
    <p:sldId id="409" r:id="rId128"/>
    <p:sldId id="410" r:id="rId129"/>
    <p:sldId id="412" r:id="rId130"/>
    <p:sldId id="357" r:id="rId131"/>
    <p:sldId id="358" r:id="rId132"/>
    <p:sldId id="411" r:id="rId133"/>
    <p:sldId id="359" r:id="rId134"/>
    <p:sldId id="413" r:id="rId135"/>
    <p:sldId id="414" r:id="rId136"/>
    <p:sldId id="415" r:id="rId137"/>
    <p:sldId id="416" r:id="rId138"/>
    <p:sldId id="417" r:id="rId139"/>
    <p:sldId id="418" r:id="rId140"/>
    <p:sldId id="419" r:id="rId141"/>
    <p:sldId id="420" r:id="rId142"/>
    <p:sldId id="360" r:id="rId143"/>
    <p:sldId id="361" r:id="rId144"/>
    <p:sldId id="422" r:id="rId145"/>
    <p:sldId id="423" r:id="rId146"/>
    <p:sldId id="288" r:id="rId147"/>
    <p:sldId id="292" r:id="rId148"/>
    <p:sldId id="290" r:id="rId149"/>
    <p:sldId id="289" r:id="rId150"/>
    <p:sldId id="426" r:id="rId151"/>
    <p:sldId id="427" r:id="rId152"/>
    <p:sldId id="428" r:id="rId153"/>
    <p:sldId id="429" r:id="rId154"/>
    <p:sldId id="281" r:id="rId155"/>
    <p:sldId id="282" r:id="rId156"/>
    <p:sldId id="283" r:id="rId157"/>
    <p:sldId id="284" r:id="rId158"/>
    <p:sldId id="285" r:id="rId159"/>
    <p:sldId id="286" r:id="rId160"/>
    <p:sldId id="287" r:id="rId161"/>
    <p:sldId id="430" r:id="rId162"/>
    <p:sldId id="277" r:id="rId163"/>
    <p:sldId id="280" r:id="rId164"/>
    <p:sldId id="278" r:id="rId165"/>
    <p:sldId id="279" r:id="rId166"/>
    <p:sldId id="431" r:id="rId1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C0C5DB5-B78E-4247-90DE-BBA57D2052BD}">
          <p14:sldIdLst>
            <p14:sldId id="256"/>
          </p14:sldIdLst>
        </p14:section>
        <p14:section name="Cardiovascular - Heart" id="{276A2F60-0AE5-AF40-811B-B7BE7D641F6A}">
          <p14:sldIdLst>
            <p14:sldId id="257"/>
            <p14:sldId id="259"/>
            <p14:sldId id="260"/>
            <p14:sldId id="258"/>
            <p14:sldId id="261"/>
            <p14:sldId id="263"/>
            <p14:sldId id="264"/>
            <p14:sldId id="262"/>
            <p14:sldId id="267"/>
            <p14:sldId id="268"/>
            <p14:sldId id="269"/>
            <p14:sldId id="265"/>
            <p14:sldId id="266"/>
            <p14:sldId id="270"/>
            <p14:sldId id="271"/>
            <p14:sldId id="293"/>
            <p14:sldId id="294"/>
            <p14:sldId id="295"/>
            <p14:sldId id="425"/>
            <p14:sldId id="296"/>
            <p14:sldId id="297"/>
            <p14:sldId id="298"/>
            <p14:sldId id="299"/>
            <p14:sldId id="300"/>
            <p14:sldId id="305"/>
            <p14:sldId id="301"/>
            <p14:sldId id="424"/>
            <p14:sldId id="302"/>
            <p14:sldId id="303"/>
            <p14:sldId id="306"/>
            <p14:sldId id="307"/>
            <p14:sldId id="308"/>
            <p14:sldId id="309"/>
            <p14:sldId id="310"/>
            <p14:sldId id="312"/>
            <p14:sldId id="311"/>
            <p14:sldId id="314"/>
            <p14:sldId id="313"/>
            <p14:sldId id="315"/>
            <p14:sldId id="316"/>
            <p14:sldId id="318"/>
            <p14:sldId id="319"/>
            <p14:sldId id="317"/>
            <p14:sldId id="323"/>
            <p14:sldId id="324"/>
            <p14:sldId id="325"/>
            <p14:sldId id="320"/>
            <p14:sldId id="326"/>
            <p14:sldId id="327"/>
            <p14:sldId id="321"/>
            <p14:sldId id="362"/>
            <p14:sldId id="322"/>
            <p14:sldId id="363"/>
            <p14:sldId id="331"/>
            <p14:sldId id="332"/>
            <p14:sldId id="333"/>
            <p14:sldId id="328"/>
            <p14:sldId id="329"/>
            <p14:sldId id="330"/>
            <p14:sldId id="334"/>
            <p14:sldId id="335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36"/>
            <p14:sldId id="337"/>
            <p14:sldId id="338"/>
            <p14:sldId id="339"/>
            <p14:sldId id="340"/>
            <p14:sldId id="372"/>
            <p14:sldId id="375"/>
            <p14:sldId id="374"/>
          </p14:sldIdLst>
        </p14:section>
        <p14:section name="Cardiovascular Circulation" id="{28C482C3-D25B-1948-9396-A9306B7D055B}">
          <p14:sldIdLst>
            <p14:sldId id="373"/>
            <p14:sldId id="377"/>
            <p14:sldId id="378"/>
            <p14:sldId id="379"/>
            <p14:sldId id="380"/>
            <p14:sldId id="382"/>
            <p14:sldId id="383"/>
            <p14:sldId id="384"/>
            <p14:sldId id="386"/>
            <p14:sldId id="387"/>
            <p14:sldId id="376"/>
            <p14:sldId id="381"/>
            <p14:sldId id="388"/>
            <p14:sldId id="389"/>
            <p14:sldId id="390"/>
            <p14:sldId id="391"/>
            <p14:sldId id="342"/>
            <p14:sldId id="343"/>
            <p14:sldId id="344"/>
            <p14:sldId id="345"/>
            <p14:sldId id="393"/>
            <p14:sldId id="346"/>
            <p14:sldId id="394"/>
            <p14:sldId id="396"/>
            <p14:sldId id="395"/>
            <p14:sldId id="347"/>
            <p14:sldId id="397"/>
            <p14:sldId id="392"/>
            <p14:sldId id="348"/>
            <p14:sldId id="349"/>
            <p14:sldId id="350"/>
            <p14:sldId id="398"/>
            <p14:sldId id="399"/>
            <p14:sldId id="351"/>
            <p14:sldId id="400"/>
            <p14:sldId id="401"/>
            <p14:sldId id="352"/>
            <p14:sldId id="402"/>
            <p14:sldId id="404"/>
            <p14:sldId id="405"/>
            <p14:sldId id="406"/>
            <p14:sldId id="407"/>
            <p14:sldId id="353"/>
            <p14:sldId id="354"/>
            <p14:sldId id="408"/>
            <p14:sldId id="355"/>
            <p14:sldId id="356"/>
            <p14:sldId id="409"/>
            <p14:sldId id="410"/>
            <p14:sldId id="412"/>
            <p14:sldId id="357"/>
            <p14:sldId id="358"/>
            <p14:sldId id="411"/>
            <p14:sldId id="359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360"/>
            <p14:sldId id="361"/>
            <p14:sldId id="422"/>
            <p14:sldId id="423"/>
            <p14:sldId id="288"/>
            <p14:sldId id="292"/>
            <p14:sldId id="290"/>
            <p14:sldId id="289"/>
            <p14:sldId id="426"/>
            <p14:sldId id="427"/>
            <p14:sldId id="428"/>
            <p14:sldId id="429"/>
            <p14:sldId id="281"/>
            <p14:sldId id="282"/>
            <p14:sldId id="283"/>
            <p14:sldId id="284"/>
            <p14:sldId id="285"/>
            <p14:sldId id="286"/>
            <p14:sldId id="287"/>
            <p14:sldId id="430"/>
            <p14:sldId id="277"/>
            <p14:sldId id="280"/>
            <p14:sldId id="278"/>
            <p14:sldId id="279"/>
            <p14:sldId id="4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FED1"/>
    <a:srgbClr val="B8336A"/>
    <a:srgbClr val="BAB5B5"/>
    <a:srgbClr val="0ABEFF"/>
    <a:srgbClr val="F9FB88"/>
    <a:srgbClr val="624CAB"/>
    <a:srgbClr val="1C7C54"/>
    <a:srgbClr val="BA5A31"/>
    <a:srgbClr val="F8FB74"/>
    <a:srgbClr val="F8F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70"/>
    <p:restoredTop sz="96327"/>
  </p:normalViewPr>
  <p:slideViewPr>
    <p:cSldViewPr snapToGrid="0" snapToObjects="1">
      <p:cViewPr>
        <p:scale>
          <a:sx n="107" d="100"/>
          <a:sy n="107" d="100"/>
        </p:scale>
        <p:origin x="142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theme" Target="theme/theme1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ableStyles" Target="tableStyles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B90B-EA75-EA48-B239-CD900AA5F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531" y="2334829"/>
            <a:ext cx="5390147" cy="218834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AD40B-468C-2248-83A3-D7BA8FE21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962" y="5986914"/>
            <a:ext cx="7867135" cy="77964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2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5215A7-0D85-BA4C-BD82-FB9C6DDB13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8904" y="129208"/>
            <a:ext cx="5774634" cy="5544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FB8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2EC0196-2A75-9C49-83E9-D246ED3FE3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8903" y="755787"/>
            <a:ext cx="5774635" cy="600282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E74D23-57D8-CB40-8BB0-A71CF0A12D1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38460" y="129208"/>
            <a:ext cx="5774636" cy="5544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FB8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96F9F3C-6EE2-FA41-BEFC-1BD2AA6C11B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38460" y="755787"/>
            <a:ext cx="5774635" cy="600282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28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2EC0196-2A75-9C49-83E9-D246ED3FE3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7673" y="115957"/>
            <a:ext cx="5703405" cy="3313043"/>
          </a:xfrm>
        </p:spPr>
        <p:txBody>
          <a:bodyPr/>
          <a:lstStyle>
            <a:lvl1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96F9F3C-6EE2-FA41-BEFC-1BD2AA6C11B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882308" y="129210"/>
            <a:ext cx="6202018" cy="3299790"/>
          </a:xfrm>
        </p:spPr>
        <p:txBody>
          <a:bodyPr/>
          <a:lstStyle>
            <a:lvl1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B17BACC-1232-774C-9369-FE325B48652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07673" y="3455504"/>
            <a:ext cx="5703405" cy="3286539"/>
          </a:xfrm>
        </p:spPr>
        <p:txBody>
          <a:bodyPr/>
          <a:lstStyle>
            <a:lvl1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817ABC-CEE5-BA49-A9D9-352403F5929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882307" y="3455504"/>
            <a:ext cx="6202019" cy="3299790"/>
          </a:xfrm>
        </p:spPr>
        <p:txBody>
          <a:bodyPr/>
          <a:lstStyle>
            <a:lvl1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/>
              <a:t> Second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911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1862-2AFC-6E4F-A6E3-471EAAFC8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9F2964-7423-5847-AE4A-D1195CFD2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FB871-4BE7-1045-B6A6-576950DB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49B66-2D8F-324E-9141-C404FC63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DA2D8-2041-9E4C-9692-11B137AC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82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8774-4000-F24B-BDDA-E9DF6975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B6830-4AD1-A34F-A3B5-BB035EE49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86E80-E283-4D4C-A0A2-A85D582E4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1F73-AD7B-6542-AA7E-18D9493A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67CF-4685-444E-A852-836B679F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1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682B-8330-6244-BD90-1B6EBCAE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D5EBB-04EC-B74D-ACC5-32C9C8AD0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9C604-7065-8544-BD06-12B30916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7C358-7F84-844B-8878-CDDF88CC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31E64-C013-004E-91E1-D752846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8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CB40-2475-5F4E-BA29-631040CA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CBA4-A502-B341-AA06-B39D56A22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859F4-09FE-964E-AB29-67A144E6A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ABD79-CD2D-2540-9EAA-1A51F9847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5FF69-58AB-C04E-85F3-B6AF633E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A37F7-61AD-6B41-963E-039A7238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15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E749-EECF-5746-9396-18E24B8A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2AA93-ED7C-0248-94F2-73EBBDCC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662FB-BE49-FB49-848D-207673849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F903F-151D-AF41-B635-F99890C49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51060-6414-CA48-B225-479AC03B4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E605B-D80F-A94E-82A3-EE40E4EF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70E2E-E2CB-CC46-B733-6CCF3ECE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170AD-86BF-4C49-9E3A-B293EFFB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9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AFFB-5670-FF48-8E57-FFA6CED5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8EB3F-11EA-F341-B4D7-93E16C00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2E011-4D75-474D-B71E-A1544305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36832-7E87-2E4F-AE5F-E4A1D389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CD2EB-C231-4C4B-B97F-C2536112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A665-18F4-6141-927D-FB9CC77D2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789EA-4F18-C94D-96D0-36B2ACA3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21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09E54-8EDA-6E47-87AE-5EE01E3B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7D7E0-F424-9349-8F53-24810BDA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A8976-AFFB-5343-A59B-19A8B5A9C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F3B31-BEA9-A441-AE36-60375129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6B336-DD96-CC4A-BB7A-7991312F5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BC9C1-DE1C-6140-A598-801DF34F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9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7AA3-2640-1C47-8392-350F4266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4162-B831-C84F-8B15-C345926C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964096"/>
            <a:ext cx="11966713" cy="5804451"/>
          </a:xfrm>
        </p:spPr>
        <p:txBody>
          <a:bodyPr/>
          <a:lstStyle>
            <a:lvl1pPr>
              <a:lnSpc>
                <a:spcPct val="200000"/>
              </a:lnSpc>
              <a:buFont typeface="Wingdings" pitchFamily="2" charset="2"/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83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6F6F9-D8C4-5E4D-AD6B-C89D3757D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677B3-B926-454A-8BD8-EA858A950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E92FA-A36F-0A4C-9B5E-7AE9FC2D8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91026-9F70-1544-85F9-15963DA0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04975-F861-EE4C-ABB4-418E68D7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0A8C-6C2D-1844-AAD4-649ECC0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1637-DF99-544E-A644-1B21219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360A8-6876-2744-80DE-A577B5A42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352D-0B7A-C142-A5DD-93A36EF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0AF6-9966-D249-B82B-7768DD0C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0A2FB-B7A9-E240-BE11-60A49969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36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95327-FFD5-A147-9346-E1B2B0EDC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A375C-E2E7-3C44-9431-B5A5E58A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31876-E2F7-FC45-8A69-605C331B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6E8D2-2B50-C844-A97B-9FA16543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F0007-6865-614B-8988-DC254C08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7AA3-2640-1C47-8392-350F4266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4162-B831-C84F-8B15-C345926CED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329" y="964096"/>
            <a:ext cx="11966713" cy="5804451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7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7AA3-2640-1C47-8392-350F42662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4162-B831-C84F-8B15-C345926C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964096"/>
            <a:ext cx="11966713" cy="5804451"/>
          </a:xfrm>
        </p:spPr>
        <p:txBody>
          <a:bodyPr/>
          <a:lstStyle>
            <a:lvl1pPr>
              <a:lnSpc>
                <a:spcPct val="200000"/>
              </a:lnSpc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Font typeface="Wingdings" pitchFamily="2" charset="2"/>
              <a:buChar char="Ø"/>
              <a:defRPr>
                <a:solidFill>
                  <a:srgbClr val="624CAB"/>
                </a:solidFill>
              </a:defRPr>
            </a:lvl2pPr>
            <a:lvl3pPr>
              <a:lnSpc>
                <a:spcPct val="200000"/>
              </a:lnSpc>
              <a:buFont typeface="Wingdings" pitchFamily="2" charset="2"/>
              <a:buChar char="Ø"/>
              <a:defRPr>
                <a:solidFill>
                  <a:srgbClr val="B8336A"/>
                </a:solidFill>
              </a:defRPr>
            </a:lvl3pPr>
            <a:lvl4pPr>
              <a:lnSpc>
                <a:spcPct val="200000"/>
              </a:lnSpc>
              <a:buFont typeface="Wingdings" pitchFamily="2" charset="2"/>
              <a:buChar char="Ø"/>
              <a:defRPr>
                <a:solidFill>
                  <a:srgbClr val="1C7C54"/>
                </a:solidFill>
              </a:defRPr>
            </a:lvl4pPr>
            <a:lvl5pPr>
              <a:lnSpc>
                <a:spcPct val="200000"/>
              </a:lnSpc>
              <a:buFont typeface="Wingdings" pitchFamily="2" charset="2"/>
              <a:buChar char="Ø"/>
              <a:defRPr>
                <a:solidFill>
                  <a:srgbClr val="BA5A3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1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6CE2-467C-9E4B-AE6B-972A2F92A64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329" y="974035"/>
            <a:ext cx="5910472" cy="579451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F6310-76C5-064C-BD9E-5A97EDCFB8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974035"/>
            <a:ext cx="5903842" cy="579451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3130AA-9FD4-F948-A89A-97FE63C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20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DC10B-C106-C743-BE00-39C2838A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0" y="983975"/>
            <a:ext cx="5888245" cy="49695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2FED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96F80-F9E4-F14A-AAEC-7D937C3D7E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29" y="1610555"/>
            <a:ext cx="5888245" cy="515799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E4746-57EC-7F4E-95BA-92937213A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983975"/>
            <a:ext cx="5888245" cy="49695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2FED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77FB5-7DDC-D649-BF56-443302F1B96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198" y="1580737"/>
            <a:ext cx="5888245" cy="5187809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FF87B0-2F5E-484D-A5DD-D8DB9F3E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8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DC10B-C106-C743-BE00-39C2838A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0" y="983975"/>
            <a:ext cx="5888245" cy="49695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FB8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96F80-F9E4-F14A-AAEC-7D937C3D7E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329" y="1610555"/>
            <a:ext cx="5888245" cy="515799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rgbClr val="BAB5B5"/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E4746-57EC-7F4E-95BA-92937213A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983975"/>
            <a:ext cx="5888245" cy="49695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FB8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B77FB5-7DDC-D649-BF56-443302F1B96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198" y="1580737"/>
            <a:ext cx="5888245" cy="5187809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FF87B0-2F5E-484D-A5DD-D8DB9F3E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89453"/>
            <a:ext cx="11966713" cy="775251"/>
          </a:xfrm>
        </p:spPr>
        <p:txBody>
          <a:bodyPr/>
          <a:lstStyle>
            <a:lvl1pPr>
              <a:defRPr>
                <a:solidFill>
                  <a:srgbClr val="0AB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4B5B9-74B3-2F41-95C5-6AC72CCF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947" y="129208"/>
            <a:ext cx="5546035" cy="6629401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defRPr sz="3200"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 sz="2800"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 sz="2400"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 sz="2000"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 sz="2000">
                <a:solidFill>
                  <a:schemeClr val="bg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5215A7-0D85-BA4C-BD82-FB9C6DDB13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8904" y="129208"/>
            <a:ext cx="6261654" cy="5544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FB88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2EC0196-2A75-9C49-83E9-D246ED3FE3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8903" y="755787"/>
            <a:ext cx="6261653" cy="600282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47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5215A7-0D85-BA4C-BD82-FB9C6DDB130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8904" y="129208"/>
            <a:ext cx="5774634" cy="5544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2FED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2EC0196-2A75-9C49-83E9-D246ED3FE3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8903" y="755787"/>
            <a:ext cx="5774635" cy="600282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E74D23-57D8-CB40-8BB0-A71CF0A12D1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38460" y="129208"/>
            <a:ext cx="5774636" cy="5544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2FED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96F9F3C-6EE2-FA41-BEFC-1BD2AA6C11BB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38460" y="755787"/>
            <a:ext cx="5774635" cy="6002822"/>
          </a:xfrm>
        </p:spPr>
        <p:txBody>
          <a:bodyPr/>
          <a:lstStyle>
            <a:lvl1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>
              <a:lnSpc>
                <a:spcPct val="200000"/>
              </a:lnSpc>
              <a:buClr>
                <a:srgbClr val="0ABEFF"/>
              </a:buClr>
              <a:buFont typeface="Wingdings" pitchFamily="2" charset="2"/>
              <a:buChar char="Ø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43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762EC-587A-664C-A5D5-9A23E89C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02049-A4C0-A04E-9BE1-63127D05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F5B77-56C0-1646-A267-0D345D5EB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5E663-98BC-C14A-AF91-553C2FA508A3}" type="datetimeFigureOut">
              <a:rPr lang="en-US" smtClean="0"/>
              <a:t>3/11/22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A23F3-3B67-CC41-AD8B-F37DFBE55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2D25C-1292-434A-8C44-6CB1C2F76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04E11-5848-EC47-8D46-CC7065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2" r:id="rId5"/>
    <p:sldLayoutId id="2147483653" r:id="rId6"/>
    <p:sldLayoutId id="2147483659" r:id="rId7"/>
    <p:sldLayoutId id="2147483656" r:id="rId8"/>
    <p:sldLayoutId id="2147483657" r:id="rId9"/>
    <p:sldLayoutId id="2147483660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200000"/>
        </a:lnSpc>
        <a:spcBef>
          <a:spcPts val="1000"/>
        </a:spcBef>
        <a:buFont typeface="Wingdings" pitchFamily="2" charset="2"/>
        <a:buChar char="Ø"/>
        <a:defRPr sz="2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200000"/>
        </a:lnSpc>
        <a:spcBef>
          <a:spcPts val="500"/>
        </a:spcBef>
        <a:buFont typeface="Wingdings" pitchFamily="2" charset="2"/>
        <a:buChar char="Ø"/>
        <a:defRPr sz="2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200000"/>
        </a:lnSpc>
        <a:spcBef>
          <a:spcPts val="500"/>
        </a:spcBef>
        <a:buFont typeface="Wingdings" pitchFamily="2" charset="2"/>
        <a:buChar char="Ø"/>
        <a:defRPr sz="20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200000"/>
        </a:lnSpc>
        <a:spcBef>
          <a:spcPts val="500"/>
        </a:spcBef>
        <a:buFont typeface="Wingdings" pitchFamily="2" charset="2"/>
        <a:buChar char="Ø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200000"/>
        </a:lnSpc>
        <a:spcBef>
          <a:spcPts val="500"/>
        </a:spcBef>
        <a:buFont typeface="Wingdings" pitchFamily="2" charset="2"/>
        <a:buChar char="Ø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72E0A9-7E26-AB45-B501-27A5C2AE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0E0E0-12FA-4D49-B1B7-793E819CA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B8C70-A613-4849-BA5D-39586210E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6A7E-E03E-9B4C-BC4C-49E196E24219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4D56C-1DEE-FB47-BAA7-43F26FCBB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77799-F489-0540-AC12-F7D2685C7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FFF5-D66B-C848-A8E1-0062A83D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4DCC-E63B-864C-BAB5-1F1E602AE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531" y="2334829"/>
            <a:ext cx="5755226" cy="2188342"/>
          </a:xfrm>
        </p:spPr>
        <p:txBody>
          <a:bodyPr>
            <a:normAutofit fontScale="90000"/>
          </a:bodyPr>
          <a:lstStyle/>
          <a:p>
            <a:r>
              <a:rPr lang="en-US" dirty="0"/>
              <a:t>ANT 3120 Physiology – Exam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83A6A-0974-C74A-BE02-0DE4FBD0C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6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B9607-56B8-EC46-ACB5-65EC5C5A1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55" y="0"/>
            <a:ext cx="11857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115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A84AA-F95F-A94E-A527-3C93EBCF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160"/>
            <a:ext cx="12192000" cy="51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92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Controlled via :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smooth muscle tone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Vasomotor Centers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Local Factors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Control of Blood Flow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835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Vasomotor Centers of the Brainstem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5693A-24FA-B94D-A7D6-16A0B7A93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974035"/>
            <a:ext cx="11966713" cy="57945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 Vasomotor centers in the brainstem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Output via the </a:t>
            </a:r>
            <a:r>
              <a:rPr lang="en-US" dirty="0" err="1"/>
              <a:t>sympathetics</a:t>
            </a:r>
            <a:r>
              <a:rPr lang="en-US" dirty="0"/>
              <a:t> ( innervate vascular smooth muscle 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Stimulation of </a:t>
            </a:r>
            <a:r>
              <a:rPr lang="en-US" dirty="0" err="1"/>
              <a:t>sympathetics</a:t>
            </a:r>
            <a:endParaRPr lang="en-US" dirty="0"/>
          </a:p>
          <a:p>
            <a:pPr lvl="3">
              <a:lnSpc>
                <a:spcPct val="120000"/>
              </a:lnSpc>
            </a:pPr>
            <a:r>
              <a:rPr lang="en-US" dirty="0"/>
              <a:t> Vasoconstriction of skin and visceral blood vessels</a:t>
            </a:r>
          </a:p>
          <a:p>
            <a:pPr lvl="4">
              <a:lnSpc>
                <a:spcPct val="120000"/>
              </a:lnSpc>
            </a:pPr>
            <a:r>
              <a:rPr lang="en-US" dirty="0"/>
              <a:t> Decreases blood flow to skin and viscera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 Vasodilation of skeletal muscle blood vessels</a:t>
            </a:r>
          </a:p>
          <a:p>
            <a:pPr lvl="4">
              <a:lnSpc>
                <a:spcPct val="120000"/>
              </a:lnSpc>
            </a:pPr>
            <a:r>
              <a:rPr lang="en-US" dirty="0"/>
              <a:t> Increases blood flow to skeletal muscle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Inhibition of </a:t>
            </a:r>
            <a:r>
              <a:rPr lang="en-US" dirty="0" err="1"/>
              <a:t>sympathetics</a:t>
            </a:r>
            <a:endParaRPr lang="en-US" dirty="0"/>
          </a:p>
          <a:p>
            <a:pPr lvl="3">
              <a:lnSpc>
                <a:spcPct val="120000"/>
              </a:lnSpc>
            </a:pPr>
            <a:r>
              <a:rPr lang="en-US" dirty="0"/>
              <a:t>Vasodilation of skin and visceral blood vessels</a:t>
            </a:r>
          </a:p>
          <a:p>
            <a:pPr lvl="4">
              <a:lnSpc>
                <a:spcPct val="120000"/>
              </a:lnSpc>
            </a:pPr>
            <a:r>
              <a:rPr lang="en-US" dirty="0"/>
              <a:t>Increases blood flow to skin and viscera</a:t>
            </a:r>
          </a:p>
        </p:txBody>
      </p:sp>
    </p:spTree>
    <p:extLst>
      <p:ext uri="{BB962C8B-B14F-4D97-AF65-F5344CB8AC3E}">
        <p14:creationId xmlns:p14="http://schemas.microsoft.com/office/powerpoint/2010/main" val="6215345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7C35FDF-3720-D241-9924-B9EE1B72F0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1168" y="810243"/>
            <a:ext cx="4529664" cy="595830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Vasomotor Centers of the Brainstem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07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850297-48B6-7B47-A385-7BAFFB1D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92"/>
            <a:ext cx="12192000" cy="60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408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Sympathetic Innervation of Vascular Smooth Muscle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D2B31-4D5F-B341-B4BD-62DE14E5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73" y="810296"/>
            <a:ext cx="8431654" cy="60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285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95310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Effect of Radius on Blood Flow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BF5E5-B9EF-AA43-A344-B3E3BC67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248" y="3728002"/>
            <a:ext cx="5785754" cy="3129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588A4-488C-7344-9C61-44ACD44B2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" y="3731268"/>
            <a:ext cx="5785754" cy="3126732"/>
          </a:xfrm>
          <a:prstGeom prst="rect">
            <a:avLst/>
          </a:prstGeom>
        </p:spPr>
      </p:pic>
      <p:sp>
        <p:nvSpPr>
          <p:cNvPr id="17" name="Oval 2">
            <a:extLst>
              <a:ext uri="{FF2B5EF4-FFF2-40B4-BE49-F238E27FC236}">
                <a16:creationId xmlns:a16="http://schemas.microsoft.com/office/drawing/2014/main" id="{851201F3-78CF-6D44-BCC3-9125D4D1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269" y="1784961"/>
            <a:ext cx="1143000" cy="11430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180AC4F6-0A22-4A4A-B7BB-BCF9A540D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3093" y="2335104"/>
            <a:ext cx="6096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E3ABF96E-C99F-E447-996F-85EB205DB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2559" y="887304"/>
            <a:ext cx="2133600" cy="2057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BA57B37-A767-9B42-8F7D-3A67BE1DC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974" y="3097104"/>
            <a:ext cx="14350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vasodilation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A74FF2FA-0A36-5F49-A47A-E3EE23D0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96" y="3097104"/>
            <a:ext cx="18614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vasoconstriction</a:t>
            </a:r>
          </a:p>
        </p:txBody>
      </p:sp>
    </p:spTree>
    <p:extLst>
      <p:ext uri="{BB962C8B-B14F-4D97-AF65-F5344CB8AC3E}">
        <p14:creationId xmlns:p14="http://schemas.microsoft.com/office/powerpoint/2010/main" val="29659775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601B6-7FAE-1544-B674-D26B3BEBE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825"/>
            <a:ext cx="12192000" cy="50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20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1EEDD-67D3-BE49-BF0F-69B4557D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138"/>
            <a:ext cx="12192000" cy="581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209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D57AE-9F4E-F948-9029-525B83E7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928"/>
            <a:ext cx="12192000" cy="58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70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84726-25C5-AA46-BBE5-87249DF0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3" y="0"/>
            <a:ext cx="11530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15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Local Factors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5693A-24FA-B94D-A7D6-16A0B7A93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974035"/>
            <a:ext cx="11966713" cy="57945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 Cause : smooth muscle relaxation ( vasodilation ) → increase blood flow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Nitric oxide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Histamine ( part of inflammatory response and allergic reactions ) ( Basophil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Decrease in pH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Increase in CO</a:t>
            </a:r>
            <a:r>
              <a:rPr lang="en-US" baseline="-25000" dirty="0"/>
              <a:t>2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Decrease in O</a:t>
            </a:r>
            <a:r>
              <a:rPr lang="en-US" baseline="-25000" dirty="0"/>
              <a:t>2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Cause : smooth muscle contraction ( vasoconstriction ) → decrease blood flow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Thromboxane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Antidiuretic hormone / Vasopressin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Increase in pH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Decrease in CO</a:t>
            </a:r>
            <a:r>
              <a:rPr lang="en-US" baseline="-25000" dirty="0"/>
              <a:t>2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Increase in O</a:t>
            </a:r>
            <a:r>
              <a:rPr lang="en-US" baseline="-25000" dirty="0"/>
              <a:t>2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100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Pressure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5693A-24FA-B94D-A7D6-16A0B7A93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974035"/>
            <a:ext cx="11966713" cy="579451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 Measure of the force that blood exerts against blood vessel walls</a:t>
            </a:r>
          </a:p>
          <a:p>
            <a:pPr>
              <a:lnSpc>
                <a:spcPct val="120000"/>
              </a:lnSpc>
            </a:pPr>
            <a:r>
              <a:rPr lang="en-US" dirty="0"/>
              <a:t> Measure in millimeters of mercury ( mm Hg )</a:t>
            </a:r>
          </a:p>
          <a:p>
            <a:pPr>
              <a:lnSpc>
                <a:spcPct val="120000"/>
              </a:lnSpc>
            </a:pPr>
            <a:r>
              <a:rPr lang="en-US" dirty="0"/>
              <a:t> Systolic pressure: blood pressure during systole ( i.e. the “top” number )</a:t>
            </a:r>
          </a:p>
          <a:p>
            <a:pPr>
              <a:lnSpc>
                <a:spcPct val="120000"/>
              </a:lnSpc>
            </a:pPr>
            <a:r>
              <a:rPr lang="en-US" dirty="0"/>
              <a:t> Diastolic pressure: blood pressure during diastole ( i.e. the “bottom” number )</a:t>
            </a:r>
          </a:p>
          <a:p>
            <a:pPr>
              <a:lnSpc>
                <a:spcPct val="120000"/>
              </a:lnSpc>
            </a:pPr>
            <a:r>
              <a:rPr lang="en-US" dirty="0"/>
              <a:t> Pulse pressure: difference between systolic pressure and diastolic pressure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329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448B2-D0C8-3B4D-A5B7-61BAAACA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92"/>
            <a:ext cx="12192000" cy="66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692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Mean Arterial Pressure ( MAP )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2B3003-0488-F74E-854A-F6C88ADB7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021" y="3536893"/>
            <a:ext cx="10237244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</a:t>
            </a:r>
            <a:r>
              <a:rPr lang="en-US" altLang="en-US" sz="2400" i="1" dirty="0">
                <a:solidFill>
                  <a:srgbClr val="BAB5B5"/>
                </a:solidFill>
              </a:rPr>
              <a:t>MAP = ⅓ ( systolic pressure )  +  ⅔ ( diastolic pressure </a:t>
            </a:r>
            <a:r>
              <a:rPr lang="en-US" altLang="en-US" sz="2400" b="0" i="1" dirty="0">
                <a:solidFill>
                  <a:srgbClr val="BAB5B5"/>
                </a:solidFill>
              </a:rPr>
              <a:t>)</a:t>
            </a:r>
            <a:endParaRPr lang="en-US" altLang="en-US" sz="2400" b="0" dirty="0">
              <a:solidFill>
                <a:srgbClr val="BAB5B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    </a:t>
            </a:r>
            <a:r>
              <a:rPr lang="en-US" altLang="en-US" sz="2400" dirty="0">
                <a:solidFill>
                  <a:srgbClr val="BAB5B5"/>
                </a:solidFill>
              </a:rPr>
              <a:t>               </a:t>
            </a:r>
            <a:r>
              <a:rPr lang="en-US" altLang="en-US" sz="2400" b="0" dirty="0">
                <a:solidFill>
                  <a:srgbClr val="BAB5B5"/>
                </a:solidFill>
              </a:rPr>
              <a:t>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             </a:t>
            </a:r>
            <a:r>
              <a:rPr lang="en-US" altLang="en-US" sz="2400" dirty="0">
                <a:solidFill>
                  <a:srgbClr val="BAB5B5"/>
                </a:solidFill>
              </a:rPr>
              <a:t> </a:t>
            </a:r>
            <a:r>
              <a:rPr lang="en-US" altLang="en-US" sz="2400" i="1" dirty="0">
                <a:solidFill>
                  <a:srgbClr val="BAB5B5"/>
                </a:solidFill>
              </a:rPr>
              <a:t>( systolic pressure ) + 2 ( diastolic pressure )</a:t>
            </a:r>
            <a:endParaRPr lang="en-US" altLang="en-US" sz="2400" dirty="0">
              <a:solidFill>
                <a:srgbClr val="BAB5B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BAB5B5"/>
                </a:solidFill>
              </a:rPr>
              <a:t>		MAP = –––––––––––––––––––––––––––––––––––</a:t>
            </a:r>
            <a:endParaRPr lang="en-US" altLang="en-US" sz="2400" dirty="0">
              <a:solidFill>
                <a:srgbClr val="BAB5B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BAB5B5"/>
                </a:solidFill>
              </a:rPr>
              <a:t>					        3</a:t>
            </a:r>
            <a:endParaRPr lang="en-US" altLang="en-US" sz="2400" dirty="0">
              <a:solidFill>
                <a:srgbClr val="BAB5B5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 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8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Average blood pressure in the arterial circulation</a:t>
            </a:r>
          </a:p>
          <a:p>
            <a:pPr>
              <a:lnSpc>
                <a:spcPct val="120000"/>
              </a:lnSpc>
            </a:pPr>
            <a:r>
              <a:rPr lang="en-US" dirty="0"/>
              <a:t> Normal range: 70 to 100 mmHg ( although as low as 60 mmHg is ok )</a:t>
            </a:r>
          </a:p>
          <a:p>
            <a:pPr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72FED1"/>
                </a:solidFill>
              </a:rPr>
              <a:t>Weighted average</a:t>
            </a:r>
            <a:r>
              <a:rPr lang="en-US" dirty="0"/>
              <a:t>: heart spends ⅓ of time in systole and ⅔ of time in diastole</a:t>
            </a:r>
          </a:p>
          <a:p>
            <a:pPr>
              <a:lnSpc>
                <a:spcPct val="120000"/>
              </a:lnSpc>
            </a:pPr>
            <a:r>
              <a:rPr lang="en-US" dirty="0"/>
              <a:t> Calculation: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0464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Mean Arterial Pressure ( MAP )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8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 Using a blood pressure of 110 mmHg / 70 mmHg as an example: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C55BD53-665D-4F4C-B1B5-445C29A82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027" y="1746206"/>
            <a:ext cx="9276522" cy="49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 	= ⅓ ( 110 mm Hg )  +   ⅔ ( 70 mm Hg 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≈  37 mm Hg  +  47 mm Hg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≈  84 mm Hg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		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      110 mm Hg + 2 ( 70 mm Hg 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=  –––––––––––––––––––––––––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	         3</a:t>
            </a: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     250 mm Hg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=  –––––––––––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             3</a:t>
            </a:r>
          </a:p>
          <a:p>
            <a:pPr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BAB5B5"/>
                </a:solidFill>
              </a:rPr>
              <a:t>	≈ 84 mm Hg</a:t>
            </a:r>
          </a:p>
        </p:txBody>
      </p:sp>
    </p:spTree>
    <p:extLst>
      <p:ext uri="{BB962C8B-B14F-4D97-AF65-F5344CB8AC3E}">
        <p14:creationId xmlns:p14="http://schemas.microsoft.com/office/powerpoint/2010/main" val="19009772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6C651-7A96-D840-A0FF-45333D3CF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01"/>
            <a:ext cx="12192000" cy="66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13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Pressure Gradient from Aorta to Right Atrium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86E05-4EAF-1A46-9755-5807EBB1C9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4937" y="646044"/>
            <a:ext cx="5242124" cy="62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117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Mean Arterial Pressure ( MAP )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 Also calculated using the following equation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MAP = ( Cardiac Output ) x ( Total Peripheral Resistance )	</a:t>
            </a:r>
          </a:p>
          <a:p>
            <a:pPr>
              <a:lnSpc>
                <a:spcPct val="120000"/>
              </a:lnSpc>
            </a:pPr>
            <a:r>
              <a:rPr lang="en-US" dirty="0"/>
              <a:t> Cardiac Output: product of stroke volume and heart rate </a:t>
            </a:r>
          </a:p>
          <a:p>
            <a:pPr>
              <a:lnSpc>
                <a:spcPct val="120000"/>
              </a:lnSpc>
            </a:pPr>
            <a:r>
              <a:rPr lang="en-US" dirty="0"/>
              <a:t> Total Peripheral Resistance: opposing force to blood flow</a:t>
            </a:r>
          </a:p>
          <a:p>
            <a:pPr>
              <a:lnSpc>
                <a:spcPct val="120000"/>
              </a:lnSpc>
            </a:pPr>
            <a:r>
              <a:rPr lang="en-US" dirty="0"/>
              <a:t> Factors affecting Total Peripheral Resistance ( TPR )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Arterial radius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 radius = increase TPR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 radius = decrease TPR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Viscosity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 viscosity = increase TPR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 viscosity = decrease TPR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Friction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 friction = increase TPR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 friction = decrease TPR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4237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Mean Arterial Pressure ( MAP )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0CA998A-31C1-5E41-83C8-DD506F9A9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931" y="1178906"/>
            <a:ext cx="10140138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BAB5B5"/>
                </a:solidFill>
              </a:rPr>
              <a:t>	</a:t>
            </a:r>
            <a:r>
              <a:rPr lang="en-US" altLang="en-US" sz="2800" b="0" u="sng" dirty="0">
                <a:solidFill>
                  <a:srgbClr val="BAB5B5"/>
                </a:solidFill>
              </a:rPr>
              <a:t>What increases BP</a:t>
            </a:r>
            <a:r>
              <a:rPr lang="en-US" altLang="en-US" sz="2800" b="0" dirty="0">
                <a:solidFill>
                  <a:srgbClr val="BAB5B5"/>
                </a:solidFill>
              </a:rPr>
              <a:t>			</a:t>
            </a:r>
            <a:r>
              <a:rPr lang="en-US" altLang="en-US" sz="2800" b="0" u="sng" dirty="0">
                <a:solidFill>
                  <a:srgbClr val="BAB5B5"/>
                </a:solidFill>
              </a:rPr>
              <a:t>What decreases BP</a:t>
            </a:r>
            <a:br>
              <a:rPr lang="en-US" altLang="en-US" sz="2800" b="0" u="sng" dirty="0">
                <a:solidFill>
                  <a:srgbClr val="BAB5B5"/>
                </a:solidFill>
              </a:rPr>
            </a:br>
            <a:endParaRPr lang="en-US" altLang="en-US" sz="2800" b="0" dirty="0">
              <a:solidFill>
                <a:srgbClr val="BAB5B5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Increase CO				Decrease CO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	Increase SV				Decrease SV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	Increase HR				Decrease HR</a:t>
            </a:r>
            <a:br>
              <a:rPr lang="en-US" altLang="en-US" sz="2800" b="0" dirty="0">
                <a:solidFill>
                  <a:srgbClr val="BAB5B5"/>
                </a:solidFill>
              </a:rPr>
            </a:br>
            <a:endParaRPr lang="en-US" altLang="en-US" sz="2800" b="0" dirty="0">
              <a:solidFill>
                <a:srgbClr val="BAB5B5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Increase TPR			Decrease TPR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	Decrease radius			Increase radius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	Increase viscosity			Decrease viscosity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0" dirty="0">
                <a:solidFill>
                  <a:srgbClr val="BAB5B5"/>
                </a:solidFill>
              </a:rPr>
              <a:t>		Increase friction			Decrease friction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rgbClr val="BAB5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9873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Regulation of Blood Pressure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Baroreceptor Reflex</a:t>
            </a:r>
          </a:p>
          <a:p>
            <a:pPr>
              <a:lnSpc>
                <a:spcPct val="120000"/>
              </a:lnSpc>
            </a:pPr>
            <a:r>
              <a:rPr lang="en-US" dirty="0"/>
              <a:t> Renin-Angiotensin-Aldosterone System</a:t>
            </a:r>
          </a:p>
          <a:p>
            <a:pPr>
              <a:lnSpc>
                <a:spcPct val="120000"/>
              </a:lnSpc>
            </a:pPr>
            <a:r>
              <a:rPr lang="en-US" dirty="0"/>
              <a:t> Atrial Natriuretic Hormone</a:t>
            </a:r>
          </a:p>
          <a:p>
            <a:pPr>
              <a:lnSpc>
                <a:spcPct val="120000"/>
              </a:lnSpc>
            </a:pPr>
            <a:r>
              <a:rPr lang="en-US" dirty="0"/>
              <a:t> Antidiuretic Hormone ( ADH ) / </a:t>
            </a:r>
            <a:r>
              <a:rPr lang="en-US" dirty="0" err="1"/>
              <a:t>vAsoPREssiN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Epinephrine and Norepinephrine</a:t>
            </a:r>
          </a:p>
        </p:txBody>
      </p:sp>
    </p:spTree>
    <p:extLst>
      <p:ext uri="{BB962C8B-B14F-4D97-AF65-F5344CB8AC3E}">
        <p14:creationId xmlns:p14="http://schemas.microsoft.com/office/powerpoint/2010/main" val="1975609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00D225-A526-A94C-9274-4F802DCF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354"/>
            <a:ext cx="12192000" cy="5533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9831F-2636-B04F-905D-AA6D9C71552B}"/>
              </a:ext>
            </a:extLst>
          </p:cNvPr>
          <p:cNvSpPr txBox="1"/>
          <p:nvPr/>
        </p:nvSpPr>
        <p:spPr>
          <a:xfrm>
            <a:off x="8782494" y="4210494"/>
            <a:ext cx="316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CICR = Calcium Induced Release</a:t>
            </a:r>
          </a:p>
        </p:txBody>
      </p:sp>
    </p:spTree>
    <p:extLst>
      <p:ext uri="{BB962C8B-B14F-4D97-AF65-F5344CB8AC3E}">
        <p14:creationId xmlns:p14="http://schemas.microsoft.com/office/powerpoint/2010/main" val="17338713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7B75E4-CF2B-F842-B46C-597A00D5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9" y="864704"/>
            <a:ext cx="5910472" cy="579451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 Most important short-term ( second to second ) regulatory mechanism</a:t>
            </a:r>
          </a:p>
          <a:p>
            <a:pPr>
              <a:lnSpc>
                <a:spcPct val="120000"/>
              </a:lnSpc>
            </a:pPr>
            <a:r>
              <a:rPr lang="en-US" dirty="0"/>
              <a:t> Baroreceptors monitor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Influence vasomotor center and cardiac control center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250EB-E612-5145-9EF7-430EC6998D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 With an </a:t>
            </a:r>
            <a:r>
              <a:rPr lang="en-US" sz="1200" dirty="0">
                <a:solidFill>
                  <a:srgbClr val="72FED1"/>
                </a:solidFill>
              </a:rPr>
              <a:t>increase</a:t>
            </a:r>
            <a:r>
              <a:rPr lang="en-US" sz="1200" dirty="0"/>
              <a:t> in blood pressure :</a:t>
            </a:r>
          </a:p>
          <a:p>
            <a:pPr lvl="1">
              <a:lnSpc>
                <a:spcPct val="120000"/>
              </a:lnSpc>
            </a:pPr>
            <a:r>
              <a:rPr lang="en-US" sz="1200" dirty="0"/>
              <a:t> Baroreceptors stimulated ⟵ proportional to the change in BP</a:t>
            </a:r>
          </a:p>
          <a:p>
            <a:pPr lvl="2">
              <a:lnSpc>
                <a:spcPct val="120000"/>
              </a:lnSpc>
            </a:pPr>
            <a:r>
              <a:rPr lang="en-US" sz="1200" dirty="0"/>
              <a:t> Causes an increase in action potential frequency</a:t>
            </a:r>
          </a:p>
          <a:p>
            <a:pPr lvl="3">
              <a:lnSpc>
                <a:spcPct val="120000"/>
              </a:lnSpc>
            </a:pPr>
            <a:r>
              <a:rPr lang="en-US" sz="1200" dirty="0"/>
              <a:t> Interpreted by vasomotor / cardiac control centers</a:t>
            </a:r>
          </a:p>
          <a:p>
            <a:pPr lvl="4">
              <a:lnSpc>
                <a:spcPct val="120000"/>
              </a:lnSpc>
            </a:pPr>
            <a:r>
              <a:rPr lang="en-US" sz="1200" dirty="0"/>
              <a:t> Stimulates parasympathetics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Decreases Heart Rate</a:t>
            </a:r>
          </a:p>
          <a:p>
            <a:pPr lvl="4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Inhibits </a:t>
            </a:r>
            <a:r>
              <a:rPr lang="en-US" sz="1200" dirty="0" err="1">
                <a:solidFill>
                  <a:srgbClr val="BAB5B5"/>
                </a:solidFill>
              </a:rPr>
              <a:t>sympathetics</a:t>
            </a:r>
            <a:endParaRPr lang="en-US" sz="1200" dirty="0">
              <a:solidFill>
                <a:srgbClr val="BAB5B5"/>
              </a:solidFill>
            </a:endParaRP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Decreases heart rate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Decreases heart contractility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Vasodilation to skin and viscera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With a </a:t>
            </a:r>
            <a:r>
              <a:rPr lang="en-US" sz="1200" dirty="0">
                <a:solidFill>
                  <a:srgbClr val="B8336A"/>
                </a:solidFill>
              </a:rPr>
              <a:t>decrease</a:t>
            </a:r>
            <a:r>
              <a:rPr lang="en-US" sz="1200" dirty="0">
                <a:solidFill>
                  <a:srgbClr val="BAB5B5"/>
                </a:solidFill>
              </a:rPr>
              <a:t> in blood pressure :</a:t>
            </a:r>
          </a:p>
          <a:p>
            <a:pPr lvl="1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Baroreceptors inhibited </a:t>
            </a:r>
            <a:r>
              <a:rPr lang="en-US" sz="1200" dirty="0"/>
              <a:t>⟵ proportional to the change in BP</a:t>
            </a:r>
          </a:p>
          <a:p>
            <a:pPr lvl="2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Causes a decrease in action potential frequency</a:t>
            </a:r>
          </a:p>
          <a:p>
            <a:pPr lvl="3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Interpreted by vasomotor / cardiac control centers</a:t>
            </a:r>
          </a:p>
          <a:p>
            <a:pPr lvl="4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Inhibits parasympathetics to increase BP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Increases heart rate</a:t>
            </a:r>
          </a:p>
          <a:p>
            <a:pPr lvl="4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Stimulates </a:t>
            </a:r>
            <a:r>
              <a:rPr lang="en-US" sz="1200" dirty="0" err="1">
                <a:solidFill>
                  <a:srgbClr val="BAB5B5"/>
                </a:solidFill>
              </a:rPr>
              <a:t>sympathetics</a:t>
            </a:r>
            <a:r>
              <a:rPr lang="en-US" sz="1200" dirty="0">
                <a:solidFill>
                  <a:srgbClr val="BAB5B5"/>
                </a:solidFill>
              </a:rPr>
              <a:t> to increase BP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Increases heart rate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Increases heart contractility</a:t>
            </a:r>
          </a:p>
          <a:p>
            <a:pPr lvl="5">
              <a:lnSpc>
                <a:spcPct val="120000"/>
              </a:lnSpc>
            </a:pPr>
            <a:r>
              <a:rPr lang="en-US" sz="1200" dirty="0">
                <a:solidFill>
                  <a:srgbClr val="BAB5B5"/>
                </a:solidFill>
              </a:rPr>
              <a:t> Vasoconstriction to skin and viscera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Regulation of Blood Pressure – </a:t>
            </a:r>
            <a:r>
              <a:rPr lang="en-US" altLang="en-US" sz="3600" b="1" dirty="0">
                <a:solidFill>
                  <a:srgbClr val="72FED1"/>
                </a:solidFill>
              </a:rPr>
              <a:t>Baroreceptor Reflex</a:t>
            </a:r>
          </a:p>
        </p:txBody>
      </p:sp>
    </p:spTree>
    <p:extLst>
      <p:ext uri="{BB962C8B-B14F-4D97-AF65-F5344CB8AC3E}">
        <p14:creationId xmlns:p14="http://schemas.microsoft.com/office/powerpoint/2010/main" val="31343213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BF15F7-8A98-C242-9EE5-97ECB6A8A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"/>
            <a:ext cx="12192000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643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3668C-2CFA-1441-8EF6-8EEBD1232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739"/>
            <a:ext cx="12192000" cy="63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595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200" b="1" dirty="0"/>
              <a:t>Regulation of Blood Pressure – </a:t>
            </a:r>
            <a:r>
              <a:rPr lang="en-US" altLang="en-US" sz="3200" b="1" dirty="0">
                <a:solidFill>
                  <a:srgbClr val="72FED1"/>
                </a:solidFill>
              </a:rPr>
              <a:t>Renin-Angiotensin-Aldosterone System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6410224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Most important long-term regulatory mechanism</a:t>
            </a:r>
          </a:p>
          <a:p>
            <a:pPr>
              <a:lnSpc>
                <a:spcPct val="120000"/>
              </a:lnSpc>
            </a:pPr>
            <a:r>
              <a:rPr lang="en-US" dirty="0"/>
              <a:t>Angiotensinogen converted to angiotensin I via renin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Angiotensin I converted to angiotensin II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Conversion via angiotensin converting enzyme ( ACE )</a:t>
            </a:r>
          </a:p>
          <a:p>
            <a:pPr>
              <a:lnSpc>
                <a:spcPct val="120000"/>
              </a:lnSpc>
            </a:pPr>
            <a:r>
              <a:rPr lang="en-US" dirty="0"/>
              <a:t>Effects of angiotensin II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Vasoconstriction to skin and viscera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Increases aldosterone release from the adrenal gland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blood volume and thus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Increases </a:t>
            </a:r>
            <a:r>
              <a:rPr lang="en-US" dirty="0" err="1"/>
              <a:t>antiduretic</a:t>
            </a:r>
            <a:r>
              <a:rPr lang="en-US" dirty="0"/>
              <a:t> hormone secretion by the pituitary gland</a:t>
            </a:r>
          </a:p>
          <a:p>
            <a:pPr>
              <a:lnSpc>
                <a:spcPct val="120000"/>
              </a:lnSpc>
            </a:pPr>
            <a:r>
              <a:rPr lang="en-US" dirty="0"/>
              <a:t>With an increase in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Decrease angiotensin II production / decrease aldosterone release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Decreases blood pressure towards normal</a:t>
            </a:r>
          </a:p>
          <a:p>
            <a:pPr>
              <a:lnSpc>
                <a:spcPct val="120000"/>
              </a:lnSpc>
            </a:pPr>
            <a:r>
              <a:rPr lang="en-US" dirty="0"/>
              <a:t>With a decrease in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Increase angiotensin II production / increase aldosterone release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blood pressure towards normal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077E4-F15E-2D47-A288-7BEC7CC6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10456"/>
            <a:ext cx="6096000" cy="42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207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B02C92-56D4-A84D-81E3-1504E5A75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6" y="0"/>
            <a:ext cx="1205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485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414C4-17FC-5145-A0BE-F4385D5D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305"/>
            <a:ext cx="12192000" cy="55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8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200" b="1" dirty="0"/>
              <a:t>Regulation of Blood Pressure – </a:t>
            </a:r>
            <a:r>
              <a:rPr lang="en-US" altLang="en-US" sz="3200" b="1" dirty="0">
                <a:solidFill>
                  <a:srgbClr val="72FED1"/>
                </a:solidFill>
              </a:rPr>
              <a:t>Natriuretic Factor / Peptide / Hormone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Released by atria of the heart in response to high blood pressure</a:t>
            </a:r>
          </a:p>
          <a:p>
            <a:pPr>
              <a:lnSpc>
                <a:spcPct val="120000"/>
              </a:lnSpc>
            </a:pPr>
            <a:r>
              <a:rPr lang="en-US" dirty="0"/>
              <a:t> Stimulates the kidneys to transport sodium out of the blood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Water follows sodium osmotically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Decreases blood volume ➡️ blood pressure towards normal</a:t>
            </a:r>
          </a:p>
        </p:txBody>
      </p:sp>
    </p:spTree>
    <p:extLst>
      <p:ext uri="{BB962C8B-B14F-4D97-AF65-F5344CB8AC3E}">
        <p14:creationId xmlns:p14="http://schemas.microsoft.com/office/powerpoint/2010/main" val="517184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2800" b="1" dirty="0"/>
              <a:t>Emergency Situations – When Blood Pressure is Too Low ( </a:t>
            </a:r>
            <a:r>
              <a:rPr lang="en-US" altLang="en-US" sz="2800" b="1" dirty="0" err="1"/>
              <a:t>ie</a:t>
            </a:r>
            <a:r>
              <a:rPr lang="en-US" altLang="en-US" sz="2800" b="1" dirty="0"/>
              <a:t> , Hypotension )</a:t>
            </a:r>
            <a:endParaRPr lang="en-US" altLang="en-US" sz="28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Antidiuretic hormone ( ADH ) / Vasopressin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Increases blood pressure via: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Increased blood volume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Vasoconstriction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Epinephrine and norepinephrine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Increases blood pressure via: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Increased heart rate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Increased heart contractility and thus increased stroke volume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Vasoconstriction</a:t>
            </a:r>
          </a:p>
        </p:txBody>
      </p:sp>
    </p:spTree>
    <p:extLst>
      <p:ext uri="{BB962C8B-B14F-4D97-AF65-F5344CB8AC3E}">
        <p14:creationId xmlns:p14="http://schemas.microsoft.com/office/powerpoint/2010/main" val="7556828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Factors That Affect Blood Pressure - </a:t>
            </a:r>
            <a:r>
              <a:rPr lang="en-US" altLang="en-US" sz="3600" b="1" dirty="0">
                <a:solidFill>
                  <a:srgbClr val="72FED1"/>
                </a:solidFill>
              </a:rPr>
              <a:t>Compliance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Measurement of the stretchiness/stiffness of a structure</a:t>
            </a:r>
          </a:p>
          <a:p>
            <a:pPr>
              <a:lnSpc>
                <a:spcPct val="120000"/>
              </a:lnSpc>
            </a:pPr>
            <a:r>
              <a:rPr lang="en-US" dirty="0"/>
              <a:t> Arterial wall distends ( stretches ) during systole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Dissipates the increased pressure during systole</a:t>
            </a:r>
          </a:p>
          <a:p>
            <a:pPr>
              <a:lnSpc>
                <a:spcPct val="120000"/>
              </a:lnSpc>
            </a:pPr>
            <a:r>
              <a:rPr lang="en-US" dirty="0"/>
              <a:t> Arterial wall recoils ( “snaps back” ) during diastole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pressure during diastole to help maintain blood flow</a:t>
            </a:r>
          </a:p>
          <a:p>
            <a:pPr>
              <a:lnSpc>
                <a:spcPct val="120000"/>
              </a:lnSpc>
            </a:pPr>
            <a:r>
              <a:rPr lang="en-US" dirty="0"/>
              <a:t> Decrease in arterial compliance indicates the arteries are more stiff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Causes an increase in systolic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Causes a decrease in diastolic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Seen with arteriosclerosis: “hardening” of the arteries</a:t>
            </a:r>
          </a:p>
          <a:p>
            <a:pPr>
              <a:lnSpc>
                <a:spcPct val="120000"/>
              </a:lnSpc>
            </a:pPr>
            <a:r>
              <a:rPr lang="en-US" dirty="0"/>
              <a:t> Stretch of arterial wall during systole allows for measurement of a pulse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Measured at surface arteries ( e.g. radial and carotid )	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Measurement of a pulse gives the heart rate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911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EA67AC-34B7-424F-AC4F-3A0891496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60"/>
            <a:ext cx="12192000" cy="656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7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F79B-ED6E-C647-9BE9-3A943B45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Cardiac Conduction System</a:t>
            </a:r>
            <a:endParaRPr lang="en-US" dirty="0">
              <a:solidFill>
                <a:srgbClr val="72FED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F96-6D29-EA45-B5C6-CDCA6CE6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/>
              <a:t>Sinoatrial node ( SA node )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“Pacemaker” of the heart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Spontaneously generates action potentials at a rate of about 70 to 80 per minute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Conducts action potentials to the cardiac muscle of the atria via internodal pathways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Conducts action potentials to atrioventricular node via internodal pathways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/>
              <a:t>Atrioventricular node ( AV node )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Receives action potentials from the SA node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Delays conduction of action potentials approximately 100 msec ( i.e. 0.1 seconds )</a:t>
            </a:r>
          </a:p>
          <a:p>
            <a:pPr marL="1371600" lvl="2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Prevents action potentials from spreading to Purkinje fibers too soon</a:t>
            </a:r>
          </a:p>
          <a:p>
            <a:pPr marL="1828800" lvl="3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Ultimately allows atria to fully contract before ventricles contract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Conducts action potentials to AV bundle / Bundle of His after the 100 msec delay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/>
              <a:t>AV bundle / Bundle of His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Receives action potentials from the AV node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Conducts action potentials to the right and left bundle branches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/>
              <a:t>Right bundle branch and Left bundle branch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Receive action potentials from the Bundle of His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 action potentials to the Purkinje fibers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/>
              <a:t>Purkinje fibers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Receive action potentials from the AV bundle / Bundle of His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Conduct action potentials to the cardiac muscle of the ventricles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084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3079F-9A3D-3D48-8F32-430663CB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87" y="0"/>
            <a:ext cx="1144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75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95694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Arterial Compliance and Pulse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21482-5B98-1E41-8956-F39E6B10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10" y="649848"/>
            <a:ext cx="4595179" cy="620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007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D5A598-258E-3841-A525-2E125C9C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586"/>
            <a:ext cx="12192000" cy="30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2096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Hypotension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Abnormally low blood pressure</a:t>
            </a:r>
          </a:p>
          <a:p>
            <a:pPr>
              <a:lnSpc>
                <a:spcPct val="120000"/>
              </a:lnSpc>
            </a:pPr>
            <a:r>
              <a:rPr lang="en-US" dirty="0"/>
              <a:t> Dangerous ( and life threatening ) for two main reasons :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en-US" dirty="0"/>
              <a:t>Blood pressure gradient is decreased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arenR"/>
            </a:pPr>
            <a:r>
              <a:rPr lang="en-US" dirty="0"/>
              <a:t>Critical closing pressure is reached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623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Hypotension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altLang="en-US" dirty="0"/>
              <a:t>Blood pressure gradient for blood flow is decreased :</a:t>
            </a:r>
          </a:p>
          <a:p>
            <a:pPr lvl="1">
              <a:lnSpc>
                <a:spcPct val="120000"/>
              </a:lnSpc>
            </a:pPr>
            <a:r>
              <a:rPr lang="en-US" altLang="en-US" dirty="0"/>
              <a:t> Blood flow to tissues is decreased</a:t>
            </a:r>
          </a:p>
          <a:p>
            <a:pPr lvl="2">
              <a:lnSpc>
                <a:spcPct val="120000"/>
              </a:lnSpc>
            </a:pPr>
            <a:r>
              <a:rPr lang="en-US" altLang="en-US" dirty="0"/>
              <a:t> Tissues can die with decreased blood flow</a:t>
            </a:r>
          </a:p>
          <a:p>
            <a:pPr lvl="3">
              <a:lnSpc>
                <a:spcPct val="120000"/>
              </a:lnSpc>
            </a:pPr>
            <a:r>
              <a:rPr lang="en-US" altLang="en-US" dirty="0"/>
              <a:t> Organ failure and death is possible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arenR"/>
            </a:pPr>
            <a:r>
              <a:rPr lang="en-US" dirty="0"/>
              <a:t>Critical closing pressure is reached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Blood pressure at which blood vessels collapse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Causes </a:t>
            </a:r>
            <a:r>
              <a:rPr lang="en-US" dirty="0">
                <a:solidFill>
                  <a:srgbClr val="B8336A"/>
                </a:solidFill>
              </a:rPr>
              <a:t>ischemia</a:t>
            </a:r>
            <a:r>
              <a:rPr lang="en-US" dirty="0"/>
              <a:t>: no blood flow to tissues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Tissue dies without blood flow</a:t>
            </a:r>
          </a:p>
          <a:p>
            <a:pPr lvl="4">
              <a:lnSpc>
                <a:spcPct val="120000"/>
              </a:lnSpc>
            </a:pPr>
            <a:r>
              <a:rPr lang="en-US" dirty="0"/>
              <a:t>Organ failure and death is possible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Laplace’s Law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Force that prevents blood vessel collapse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Is equal to the product of blood pressure and diameter of the blood vessel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Force  =  P x D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P: blood pressure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D: diameter of blood vessel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 other words: blood pressure must be high enough to prevent the collapse of blood vessels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1508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Circulatory Shock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Severe decrease in blood pressure , which leads to inadequate blood flow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Large decrease in blood pressure gradient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Critical closing pressure reached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Types of circulatory shock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Hypovolemic shock – loss of blood volume decreases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Vasodilatory shock – vasodilation decreases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Cardiogenic shock – inadequate cardiac output decreases blood pressure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197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29" y="-41175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Reasons for Circulatory Shock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724395"/>
            <a:ext cx="11966713" cy="6044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Hemorrhagic shock ( hypovolemic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Bleeding that causes loss of blood volume</a:t>
            </a:r>
          </a:p>
          <a:p>
            <a:pPr>
              <a:lnSpc>
                <a:spcPct val="120000"/>
              </a:lnSpc>
            </a:pPr>
            <a:r>
              <a:rPr lang="en-US" dirty="0"/>
              <a:t>Anaphylactic shock ( vasodilatory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Severe allergic response that causes massive release of inflammatory chemicals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Cause severe vasodilation</a:t>
            </a:r>
          </a:p>
          <a:p>
            <a:pPr>
              <a:lnSpc>
                <a:spcPct val="120000"/>
              </a:lnSpc>
            </a:pPr>
            <a:r>
              <a:rPr lang="en-US" dirty="0"/>
              <a:t>Septic shock ( hypovolemic , vasodilatory , and cardiogenic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Develops from sepsis ( inflammatory response to infection 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Bleeding caused by leaky capillaries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Vasodilation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Decreases heart rate and contractility</a:t>
            </a:r>
          </a:p>
          <a:p>
            <a:pPr>
              <a:lnSpc>
                <a:spcPct val="120000"/>
              </a:lnSpc>
            </a:pPr>
            <a:r>
              <a:rPr lang="en-US" dirty="0"/>
              <a:t>Emotional shock ( vasodilatory and cardiogenic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Sudden emotional trauma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Causes strong parasympathetic stimulation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Decreases heart rate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Causes strong sympathetic inhibition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Vasodilation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Decreases heart rate and contractility</a:t>
            </a:r>
          </a:p>
          <a:p>
            <a:pPr>
              <a:lnSpc>
                <a:spcPct val="120000"/>
              </a:lnSpc>
            </a:pPr>
            <a:r>
              <a:rPr lang="en-US" dirty="0"/>
              <a:t>Neurogenic shock ( vasodilatory and cardiogenic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Causes strong inhibition of the </a:t>
            </a:r>
            <a:r>
              <a:rPr lang="en-US" dirty="0" err="1"/>
              <a:t>sympathetics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/>
              <a:t>Vasodilation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Decreases heart rate and contractility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3160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Response of the Body to Hypotension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Increase heart rate and contractility ( if the heart is not the cause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Attempts to increase cardiac output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Increases blood pressure</a:t>
            </a:r>
          </a:p>
          <a:p>
            <a:pPr>
              <a:lnSpc>
                <a:spcPct val="120000"/>
              </a:lnSpc>
            </a:pPr>
            <a:r>
              <a:rPr lang="en-US" dirty="0"/>
              <a:t> Vasoconstriction ( if the blood vessels are not the cause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 Attempts to increase total peripheral resistance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 Increases blood pressure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1346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Treatments for Hypotension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IV fluids and/or blood transfusion to increase blood volume</a:t>
            </a:r>
          </a:p>
          <a:p>
            <a:pPr>
              <a:lnSpc>
                <a:spcPct val="120000"/>
              </a:lnSpc>
            </a:pPr>
            <a:r>
              <a:rPr lang="en-US" dirty="0"/>
              <a:t>Administration of pressors to increase blood pressure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Epinephrine ( most powerful )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β-</a:t>
            </a:r>
            <a:r>
              <a:rPr lang="en-US" dirty="0"/>
              <a:t>agonist 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Increases contractility ( i.e. SV ) and heart rate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α-</a:t>
            </a:r>
            <a:r>
              <a:rPr lang="en-US" dirty="0"/>
              <a:t>agonist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Vasoconstriction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Dopamine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β-</a:t>
            </a:r>
            <a:r>
              <a:rPr lang="en-US" dirty="0"/>
              <a:t>agonist ( at medium doses )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Increases contractility ( i.e. SV ) and heart rate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β-</a:t>
            </a:r>
            <a:r>
              <a:rPr lang="en-US" dirty="0"/>
              <a:t>agonist and </a:t>
            </a:r>
            <a:r>
              <a:rPr lang="el-GR" dirty="0"/>
              <a:t>α-</a:t>
            </a:r>
            <a:r>
              <a:rPr lang="en-US" dirty="0"/>
              <a:t>agonist ( at high doses )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Increases contractility ( i.e. SV ) and heart rate</a:t>
            </a:r>
          </a:p>
          <a:p>
            <a:pPr lvl="4">
              <a:lnSpc>
                <a:spcPct val="120000"/>
              </a:lnSpc>
            </a:pPr>
            <a:r>
              <a:rPr lang="en-US" dirty="0"/>
              <a:t>Vasoconstriction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Phenylephrine ( neo synephrine )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α-</a:t>
            </a:r>
            <a:r>
              <a:rPr lang="en-US" dirty="0"/>
              <a:t>agonist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Vasoconstriction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Vasopressin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Increases blood volume</a:t>
            </a:r>
          </a:p>
          <a:p>
            <a:pPr lvl="2">
              <a:lnSpc>
                <a:spcPct val="120000"/>
              </a:lnSpc>
            </a:pPr>
            <a:r>
              <a:rPr lang="el-GR" dirty="0"/>
              <a:t>α-</a:t>
            </a:r>
            <a:r>
              <a:rPr lang="en-US" dirty="0"/>
              <a:t>agonist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Vasoconstriction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385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Hypertension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Elevated ( borderline / pre-hypertension no longer exists as categories 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Systolic pressure from 120 to 129 mmHg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Diastolic pressure not taken into account</a:t>
            </a:r>
          </a:p>
          <a:p>
            <a:pPr>
              <a:lnSpc>
                <a:spcPct val="120000"/>
              </a:lnSpc>
            </a:pPr>
            <a:r>
              <a:rPr lang="en-US" dirty="0"/>
              <a:t>Stage 1 hypertension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Systolic pressure from 130 to 139 mmHg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and / 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Diastolic pressure from 80 to 89 mmHg</a:t>
            </a:r>
          </a:p>
          <a:p>
            <a:pPr>
              <a:lnSpc>
                <a:spcPct val="120000"/>
              </a:lnSpc>
            </a:pPr>
            <a:r>
              <a:rPr lang="en-US" dirty="0"/>
              <a:t>Stage 2 hypertension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Systolic pressure of 140 mmHg or above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and / 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Diastolic pressure of 90 mmHg or above</a:t>
            </a:r>
          </a:p>
          <a:p>
            <a:pPr>
              <a:lnSpc>
                <a:spcPct val="120000"/>
              </a:lnSpc>
            </a:pPr>
            <a:r>
              <a:rPr lang="en-US" dirty="0"/>
              <a:t>Hypertensive crisis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Systolic pressure above 180 mmHg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and / or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Diastolic pressure above 120 mmHg</a:t>
            </a:r>
          </a:p>
          <a:p>
            <a:pPr>
              <a:lnSpc>
                <a:spcPct val="120000"/>
              </a:lnSpc>
            </a:pPr>
            <a:r>
              <a:rPr lang="en-US" dirty="0"/>
              <a:t>Essential / Primary hypertension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Cause is unknown ( majority of cases )</a:t>
            </a:r>
          </a:p>
          <a:p>
            <a:pPr>
              <a:lnSpc>
                <a:spcPct val="120000"/>
              </a:lnSpc>
            </a:pPr>
            <a:r>
              <a:rPr lang="en-US" dirty="0"/>
              <a:t>Secondary hypertension 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Cause is known ( e.g. renal disease )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93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9608E-73DD-9845-98D0-02AD97F6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347" y="0"/>
            <a:ext cx="978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91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Complications Due to Hypertension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09329" y="974035"/>
            <a:ext cx="11966713" cy="5794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 Heart failure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Heart must work harder to pump blood against a higher afterload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Inflammation of blood vessels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 lead to thrombi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 lead to atherosclerosis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Aneurysm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Blood vessels weaken and bulge from higher pressures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Rupture of aneurysm is life-threatening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Ruptured blood vessels from higher pressures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 lead to organ dysfunction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Can lead to blindness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5175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0E853-C92E-7340-A715-A15E4FCF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038"/>
            <a:ext cx="12192000" cy="577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992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A2E5B-2F64-4F4A-B086-23047A800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8838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4" y="7061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Treatments for Hypertension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A32AEC0-BBEC-3B44-8577-A3A30C183D34}"/>
              </a:ext>
            </a:extLst>
          </p:cNvPr>
          <p:cNvSpPr txBox="1">
            <a:spLocks/>
          </p:cNvSpPr>
          <p:nvPr/>
        </p:nvSpPr>
        <p:spPr>
          <a:xfrm>
            <a:off x="112644" y="1045560"/>
            <a:ext cx="5983356" cy="5812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/>
              <a:t>Change of lifestyle to get into better shape and lose weight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e.g. 75% of overweight people that lose weight are cured</a:t>
            </a:r>
          </a:p>
          <a:p>
            <a:pPr>
              <a:lnSpc>
                <a:spcPct val="100000"/>
              </a:lnSpc>
            </a:pPr>
            <a:r>
              <a:rPr lang="el-GR" sz="1600" b="1" dirty="0"/>
              <a:t>β-</a:t>
            </a:r>
            <a:r>
              <a:rPr lang="en-US" sz="1600" b="1" dirty="0"/>
              <a:t>blockers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Decrease contractility ( i.e. SV ) and heart rate</a:t>
            </a:r>
          </a:p>
          <a:p>
            <a:pPr>
              <a:lnSpc>
                <a:spcPct val="100000"/>
              </a:lnSpc>
            </a:pPr>
            <a:r>
              <a:rPr lang="el-GR" sz="1600" b="1" dirty="0"/>
              <a:t>α-</a:t>
            </a:r>
            <a:r>
              <a:rPr lang="en-US" sz="1600" b="1" dirty="0"/>
              <a:t>blockers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Decrease peripheral resistance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Vasodilation</a:t>
            </a:r>
          </a:p>
          <a:p>
            <a:pPr>
              <a:lnSpc>
                <a:spcPct val="100000"/>
              </a:lnSpc>
            </a:pPr>
            <a:r>
              <a:rPr lang="en-US" sz="1600" b="1" dirty="0"/>
              <a:t>Calcium channel blockers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Inhibit calcium channels of conduction system and cardiac muscle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Decrease contractility  ( i.e. SV ) and heart rate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Inhibit calcium channels of vascular smooth muscle	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Decrease peripheral resistance</a:t>
            </a:r>
          </a:p>
          <a:p>
            <a:pPr lvl="3">
              <a:lnSpc>
                <a:spcPct val="100000"/>
              </a:lnSpc>
            </a:pPr>
            <a:r>
              <a:rPr lang="en-US" sz="1600" dirty="0"/>
              <a:t>Vasodilation</a:t>
            </a:r>
          </a:p>
          <a:p>
            <a:pPr>
              <a:lnSpc>
                <a:spcPct val="100000"/>
              </a:lnSpc>
            </a:pPr>
            <a:r>
              <a:rPr lang="en-US" sz="1600" b="1" dirty="0"/>
              <a:t>Diuretics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Cause the excretion of fluids from the body</a:t>
            </a:r>
          </a:p>
          <a:p>
            <a:pPr lvl="2">
              <a:lnSpc>
                <a:spcPct val="100000"/>
              </a:lnSpc>
            </a:pPr>
            <a:r>
              <a:rPr lang="en-US" sz="1600" dirty="0"/>
              <a:t>Decrease blood volume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45800F-0C33-BB4F-9570-4A5E7E9884E3}"/>
              </a:ext>
            </a:extLst>
          </p:cNvPr>
          <p:cNvSpPr txBox="1">
            <a:spLocks/>
          </p:cNvSpPr>
          <p:nvPr/>
        </p:nvSpPr>
        <p:spPr>
          <a:xfrm>
            <a:off x="5913475" y="1059762"/>
            <a:ext cx="6348407" cy="5674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/>
              <a:t>ACE inhibitors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Inhibit production of angiotensin II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peripheral resistance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Vasodilation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blood volume ( via inhibition of aldosterone 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Angiotensin II receptor blockers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peripheral resistance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Vasodilation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blood volume ( via inhibition of aldosterone 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Renin inhibitors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peripheral resistance</a:t>
            </a:r>
          </a:p>
          <a:p>
            <a:pPr lvl="2">
              <a:lnSpc>
                <a:spcPct val="100000"/>
              </a:lnSpc>
            </a:pPr>
            <a:r>
              <a:rPr lang="en-US" sz="1800" dirty="0"/>
              <a:t>Vasodilation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Decrease blood volume ( via inhibition of aldosterone )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039707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1DA250FE-5AF5-BC47-9D86-DE4F4E5B5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14" y="2011326"/>
            <a:ext cx="2438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6">
            <a:extLst>
              <a:ext uri="{FF2B5EF4-FFF2-40B4-BE49-F238E27FC236}">
                <a16:creationId xmlns:a16="http://schemas.microsoft.com/office/drawing/2014/main" id="{46B96CF8-DE9D-6249-AF1F-ED846EF02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1939" y="3389276"/>
            <a:ext cx="119063" cy="904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" name="Oval 7">
            <a:extLst>
              <a:ext uri="{FF2B5EF4-FFF2-40B4-BE49-F238E27FC236}">
                <a16:creationId xmlns:a16="http://schemas.microsoft.com/office/drawing/2014/main" id="{5C075F03-5723-5941-B4C9-3437C254A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3164" y="2936839"/>
            <a:ext cx="119063" cy="90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" name="Oval 8">
            <a:extLst>
              <a:ext uri="{FF2B5EF4-FFF2-40B4-BE49-F238E27FC236}">
                <a16:creationId xmlns:a16="http://schemas.microsoft.com/office/drawing/2014/main" id="{C72D6A23-603F-3C48-A64B-CC8E7C1C4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977" y="2936839"/>
            <a:ext cx="119062" cy="90487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ECE828E0-B4EF-544E-9EC7-99BA9FAA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789" y="3359114"/>
            <a:ext cx="119063" cy="904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622C3481-32F7-9E46-8D0C-F076C8FA4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614" y="2620926"/>
            <a:ext cx="312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A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5861D45D-0DB1-DB41-B123-75E2815F0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614" y="2620926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973110F4-BB05-8F4A-A5FA-0F08D523C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414" y="3459126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C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639E00B9-B49A-584C-8048-CD9210EA0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614" y="3459126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D</a:t>
            </a:r>
          </a:p>
        </p:txBody>
      </p:sp>
      <p:grpSp>
        <p:nvGrpSpPr>
          <p:cNvPr id="30" name="Group 34">
            <a:extLst>
              <a:ext uri="{FF2B5EF4-FFF2-40B4-BE49-F238E27FC236}">
                <a16:creationId xmlns:a16="http://schemas.microsoft.com/office/drawing/2014/main" id="{44337A9E-C84C-CA42-8FE6-5D2857521093}"/>
              </a:ext>
            </a:extLst>
          </p:cNvPr>
          <p:cNvGrpSpPr>
            <a:grpSpLocks/>
          </p:cNvGrpSpPr>
          <p:nvPr/>
        </p:nvGrpSpPr>
        <p:grpSpPr bwMode="auto">
          <a:xfrm>
            <a:off x="6544377" y="2011326"/>
            <a:ext cx="2438400" cy="2514600"/>
            <a:chOff x="4419600" y="1600200"/>
            <a:chExt cx="2438400" cy="2514600"/>
          </a:xfrm>
        </p:grpSpPr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457EDC87-2D77-5148-AB13-CFEE12FB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00200"/>
              <a:ext cx="2438400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9403F417-F22F-FD46-BE44-5531869BF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5635" y="2978201"/>
              <a:ext cx="119270" cy="905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5C5CB8A4-EC68-5D42-811D-11917005F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826" y="2525573"/>
              <a:ext cx="119270" cy="905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4" name="Oval 23">
              <a:extLst>
                <a:ext uri="{FF2B5EF4-FFF2-40B4-BE49-F238E27FC236}">
                  <a16:creationId xmlns:a16="http://schemas.microsoft.com/office/drawing/2014/main" id="{13EC474A-BA1D-F84E-A304-601152073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0017" y="2525573"/>
              <a:ext cx="119270" cy="905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42C7AF6A-3DCF-E743-84C3-C39F0C58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313" y="2948026"/>
              <a:ext cx="119270" cy="905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36" name="TextBox 25">
              <a:extLst>
                <a:ext uri="{FF2B5EF4-FFF2-40B4-BE49-F238E27FC236}">
                  <a16:creationId xmlns:a16="http://schemas.microsoft.com/office/drawing/2014/main" id="{B2D710B6-CA27-6C4F-9F8E-55013F20B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2209800"/>
              <a:ext cx="31290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A</a:t>
              </a:r>
            </a:p>
          </p:txBody>
        </p:sp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8F9BC3F0-CC99-704C-8FB5-AC5B17C03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5000" y="2209800"/>
              <a:ext cx="3044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B</a:t>
              </a:r>
            </a:p>
          </p:txBody>
        </p: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4AEBACF7-685D-9E47-BDE1-20B4381562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2590800"/>
              <a:ext cx="3143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</a:t>
              </a: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id="{5DD5BA94-F4F6-5242-8CC6-E197BBE42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048000"/>
              <a:ext cx="3143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D</a:t>
              </a:r>
            </a:p>
          </p:txBody>
        </p:sp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2AF8BD6C-E6C3-7340-BFFC-9839F079B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2743200"/>
              <a:ext cx="119270" cy="9052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C8AA2D0D-E21C-DA4D-B022-055692F83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3048000"/>
              <a:ext cx="3044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7348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0" y="26233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Sinoatrial Node - Action Potential - Pacemaker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6E15-4F54-F04A-9959-632D5EF80A37}"/>
              </a:ext>
            </a:extLst>
          </p:cNvPr>
          <p:cNvSpPr txBox="1"/>
          <p:nvPr/>
        </p:nvSpPr>
        <p:spPr>
          <a:xfrm>
            <a:off x="1758109" y="100554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5476B-5143-D04B-B117-14170B852A97}"/>
              </a:ext>
            </a:extLst>
          </p:cNvPr>
          <p:cNvSpPr txBox="1"/>
          <p:nvPr/>
        </p:nvSpPr>
        <p:spPr>
          <a:xfrm>
            <a:off x="1758109" y="14942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1750714" y="19829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1891B-EE5C-A045-871D-AA42C4A97E83}"/>
              </a:ext>
            </a:extLst>
          </p:cNvPr>
          <p:cNvSpPr txBox="1"/>
          <p:nvPr/>
        </p:nvSpPr>
        <p:spPr>
          <a:xfrm>
            <a:off x="1750714" y="24716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DFED64-AB6C-4C41-8B82-3E069F019CA5}"/>
              </a:ext>
            </a:extLst>
          </p:cNvPr>
          <p:cNvSpPr txBox="1"/>
          <p:nvPr/>
        </p:nvSpPr>
        <p:spPr>
          <a:xfrm>
            <a:off x="1750714" y="29603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44D61F-0E93-0544-8E6A-6051F97E2E5C}"/>
              </a:ext>
            </a:extLst>
          </p:cNvPr>
          <p:cNvSpPr txBox="1"/>
          <p:nvPr/>
        </p:nvSpPr>
        <p:spPr>
          <a:xfrm>
            <a:off x="1892156" y="40004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23C3D3-B637-3E42-8754-EDEC24AEBE4A}"/>
              </a:ext>
            </a:extLst>
          </p:cNvPr>
          <p:cNvSpPr txBox="1"/>
          <p:nvPr/>
        </p:nvSpPr>
        <p:spPr>
          <a:xfrm>
            <a:off x="1892156" y="44891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050CB0C-7E7B-B64C-9020-BD6BB5066303}"/>
              </a:ext>
            </a:extLst>
          </p:cNvPr>
          <p:cNvSpPr/>
          <p:nvPr/>
        </p:nvSpPr>
        <p:spPr>
          <a:xfrm>
            <a:off x="2276585" y="1516527"/>
            <a:ext cx="109661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A5A7D6C-93CB-5C42-96F5-94048411F106}"/>
              </a:ext>
            </a:extLst>
          </p:cNvPr>
          <p:cNvSpPr/>
          <p:nvPr/>
        </p:nvSpPr>
        <p:spPr>
          <a:xfrm>
            <a:off x="2418032" y="4019673"/>
            <a:ext cx="96740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2188035" y="1979351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3713004" y="1992748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4965334" y="199274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0902B0-7208-F543-8CD3-F2BF4389648A}"/>
              </a:ext>
            </a:extLst>
          </p:cNvPr>
          <p:cNvSpPr/>
          <p:nvPr/>
        </p:nvSpPr>
        <p:spPr>
          <a:xfrm>
            <a:off x="2188035" y="1017029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HCN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56A84C8-9552-2C40-BB31-B2848925EDFF}"/>
              </a:ext>
            </a:extLst>
          </p:cNvPr>
          <p:cNvSpPr/>
          <p:nvPr/>
        </p:nvSpPr>
        <p:spPr>
          <a:xfrm>
            <a:off x="2789482" y="1038784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68B2F9-9562-7D47-A3F2-B58D91551825}"/>
              </a:ext>
            </a:extLst>
          </p:cNvPr>
          <p:cNvSpPr/>
          <p:nvPr/>
        </p:nvSpPr>
        <p:spPr>
          <a:xfrm>
            <a:off x="3840193" y="1038784"/>
            <a:ext cx="2443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 Channels are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25D501-FE22-814B-86C0-79411F66A2AA}"/>
              </a:ext>
            </a:extLst>
          </p:cNvPr>
          <p:cNvSpPr/>
          <p:nvPr/>
        </p:nvSpPr>
        <p:spPr>
          <a:xfrm>
            <a:off x="2188035" y="2985406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4AF4864-A2D0-4B43-B08E-8BBBC6D8269F}"/>
              </a:ext>
            </a:extLst>
          </p:cNvPr>
          <p:cNvSpPr/>
          <p:nvPr/>
        </p:nvSpPr>
        <p:spPr>
          <a:xfrm>
            <a:off x="3713004" y="2998803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C41414-819A-994B-9BE8-20F8A7E06875}"/>
              </a:ext>
            </a:extLst>
          </p:cNvPr>
          <p:cNvSpPr/>
          <p:nvPr/>
        </p:nvSpPr>
        <p:spPr>
          <a:xfrm>
            <a:off x="4685167" y="2998803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9E0EF79-EE67-8547-B000-01449B6E5FAC}"/>
              </a:ext>
            </a:extLst>
          </p:cNvPr>
          <p:cNvSpPr/>
          <p:nvPr/>
        </p:nvSpPr>
        <p:spPr>
          <a:xfrm>
            <a:off x="2329477" y="4514848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618F9E9-CE09-A24C-94A1-E01B7E1D3544}"/>
              </a:ext>
            </a:extLst>
          </p:cNvPr>
          <p:cNvSpPr/>
          <p:nvPr/>
        </p:nvSpPr>
        <p:spPr>
          <a:xfrm>
            <a:off x="3854446" y="4528245"/>
            <a:ext cx="11982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8E586A-21AC-6A4E-93C3-126397155947}"/>
              </a:ext>
            </a:extLst>
          </p:cNvPr>
          <p:cNvSpPr/>
          <p:nvPr/>
        </p:nvSpPr>
        <p:spPr>
          <a:xfrm>
            <a:off x="5087393" y="4528245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950B85D-10D6-4049-9CFA-7AAB38BB52E2}"/>
              </a:ext>
            </a:extLst>
          </p:cNvPr>
          <p:cNvSpPr/>
          <p:nvPr/>
        </p:nvSpPr>
        <p:spPr>
          <a:xfrm>
            <a:off x="3373202" y="1509893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E323F4F-9E3D-6F42-8627-E058EED8D561}"/>
              </a:ext>
            </a:extLst>
          </p:cNvPr>
          <p:cNvSpPr/>
          <p:nvPr/>
        </p:nvSpPr>
        <p:spPr>
          <a:xfrm>
            <a:off x="2743576" y="2489975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B15B5FD-ED00-4E47-A59F-76F827758E3D}"/>
              </a:ext>
            </a:extLst>
          </p:cNvPr>
          <p:cNvSpPr/>
          <p:nvPr/>
        </p:nvSpPr>
        <p:spPr>
          <a:xfrm>
            <a:off x="2179723" y="2476387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0DE9C04-140B-1049-B66A-7C1438FBDFA5}"/>
              </a:ext>
            </a:extLst>
          </p:cNvPr>
          <p:cNvSpPr/>
          <p:nvPr/>
        </p:nvSpPr>
        <p:spPr>
          <a:xfrm>
            <a:off x="4066080" y="2470032"/>
            <a:ext cx="3085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more negative , less positive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379FCC-AEF5-8A46-946E-44B363E7D8E4}"/>
              </a:ext>
            </a:extLst>
          </p:cNvPr>
          <p:cNvSpPr/>
          <p:nvPr/>
        </p:nvSpPr>
        <p:spPr>
          <a:xfrm>
            <a:off x="3454559" y="4002161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D391345-65CD-2446-AE16-EBC338D088F3}"/>
              </a:ext>
            </a:extLst>
          </p:cNvPr>
          <p:cNvSpPr/>
          <p:nvPr/>
        </p:nvSpPr>
        <p:spPr>
          <a:xfrm>
            <a:off x="104617" y="641852"/>
            <a:ext cx="239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1.) Pacemaker Potential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CB5CA47-25B5-EF41-80FD-EF866DBABFD7}"/>
              </a:ext>
            </a:extLst>
          </p:cNvPr>
          <p:cNvSpPr/>
          <p:nvPr/>
        </p:nvSpPr>
        <p:spPr>
          <a:xfrm>
            <a:off x="4105836" y="1500377"/>
            <a:ext cx="3085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more positive , less negative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ACB81CF-A795-FE41-AA05-3894428BC983}"/>
              </a:ext>
            </a:extLst>
          </p:cNvPr>
          <p:cNvSpPr/>
          <p:nvPr/>
        </p:nvSpPr>
        <p:spPr>
          <a:xfrm>
            <a:off x="104617" y="3553663"/>
            <a:ext cx="245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2.) Depolarization Phase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978D5-FEBA-BB48-9F5A-A342D2609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220" y="644370"/>
            <a:ext cx="4815196" cy="2314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E032D-91B8-9F48-A2B3-AD276CBBA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835" y="3047405"/>
            <a:ext cx="3473581" cy="37003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BCAE5B-1DCB-8E49-A96A-0D88BD9F4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007" y="4597847"/>
            <a:ext cx="2763704" cy="21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5296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0" y="26233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Sinoatrial Node - Action Potential - Pacemaker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6E15-4F54-F04A-9959-632D5EF80A37}"/>
              </a:ext>
            </a:extLst>
          </p:cNvPr>
          <p:cNvSpPr txBox="1"/>
          <p:nvPr/>
        </p:nvSpPr>
        <p:spPr>
          <a:xfrm>
            <a:off x="2231349" y="2009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5476B-5143-D04B-B117-14170B852A97}"/>
              </a:ext>
            </a:extLst>
          </p:cNvPr>
          <p:cNvSpPr txBox="1"/>
          <p:nvPr/>
        </p:nvSpPr>
        <p:spPr>
          <a:xfrm>
            <a:off x="2231349" y="24979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2223954" y="29866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2544255" y="2009221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4069224" y="2022618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5129492" y="2022618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25D501-FE22-814B-86C0-79411F66A2AA}"/>
              </a:ext>
            </a:extLst>
          </p:cNvPr>
          <p:cNvSpPr/>
          <p:nvPr/>
        </p:nvSpPr>
        <p:spPr>
          <a:xfrm>
            <a:off x="2548706" y="2531426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4AF4864-A2D0-4B43-B08E-8BBBC6D8269F}"/>
              </a:ext>
            </a:extLst>
          </p:cNvPr>
          <p:cNvSpPr/>
          <p:nvPr/>
        </p:nvSpPr>
        <p:spPr>
          <a:xfrm>
            <a:off x="4078126" y="2519680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C41414-819A-994B-9BE8-20F8A7E06875}"/>
              </a:ext>
            </a:extLst>
          </p:cNvPr>
          <p:cNvSpPr/>
          <p:nvPr/>
        </p:nvSpPr>
        <p:spPr>
          <a:xfrm>
            <a:off x="5354416" y="2497925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5E323F4F-9E3D-6F42-8627-E058EED8D561}"/>
              </a:ext>
            </a:extLst>
          </p:cNvPr>
          <p:cNvSpPr/>
          <p:nvPr/>
        </p:nvSpPr>
        <p:spPr>
          <a:xfrm>
            <a:off x="3135515" y="3028488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B15B5FD-ED00-4E47-A59F-76F827758E3D}"/>
              </a:ext>
            </a:extLst>
          </p:cNvPr>
          <p:cNvSpPr/>
          <p:nvPr/>
        </p:nvSpPr>
        <p:spPr>
          <a:xfrm>
            <a:off x="2544255" y="3008009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0DE9C04-140B-1049-B66A-7C1438FBDFA5}"/>
              </a:ext>
            </a:extLst>
          </p:cNvPr>
          <p:cNvSpPr/>
          <p:nvPr/>
        </p:nvSpPr>
        <p:spPr>
          <a:xfrm>
            <a:off x="4401703" y="2981117"/>
            <a:ext cx="3085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more negative , less positive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D391345-65CD-2446-AE16-EBC338D088F3}"/>
              </a:ext>
            </a:extLst>
          </p:cNvPr>
          <p:cNvSpPr/>
          <p:nvPr/>
        </p:nvSpPr>
        <p:spPr>
          <a:xfrm>
            <a:off x="577857" y="1645526"/>
            <a:ext cx="243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3.) Repolarization Phase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B1943-ED91-1B4B-8497-CD6FBC503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041400"/>
            <a:ext cx="3733800" cy="581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CE35-8C4A-AD4D-A5B7-3D4ED3C81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353" y="4115866"/>
            <a:ext cx="3525021" cy="274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055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2643" y="422333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6E15-4F54-F04A-9959-632D5EF80A37}"/>
              </a:ext>
            </a:extLst>
          </p:cNvPr>
          <p:cNvSpPr txBox="1"/>
          <p:nvPr/>
        </p:nvSpPr>
        <p:spPr>
          <a:xfrm>
            <a:off x="6982255" y="263715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5476B-5143-D04B-B117-14170B852A97}"/>
              </a:ext>
            </a:extLst>
          </p:cNvPr>
          <p:cNvSpPr txBox="1"/>
          <p:nvPr/>
        </p:nvSpPr>
        <p:spPr>
          <a:xfrm>
            <a:off x="6982255" y="3125858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6974860" y="361456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1891B-EE5C-A045-871D-AA42C4A97E83}"/>
              </a:ext>
            </a:extLst>
          </p:cNvPr>
          <p:cNvSpPr txBox="1"/>
          <p:nvPr/>
        </p:nvSpPr>
        <p:spPr>
          <a:xfrm>
            <a:off x="6974860" y="410326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DFED64-AB6C-4C41-8B82-3E069F019CA5}"/>
              </a:ext>
            </a:extLst>
          </p:cNvPr>
          <p:cNvSpPr txBox="1"/>
          <p:nvPr/>
        </p:nvSpPr>
        <p:spPr>
          <a:xfrm>
            <a:off x="6974860" y="459197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44D61F-0E93-0544-8E6A-6051F97E2E5C}"/>
              </a:ext>
            </a:extLst>
          </p:cNvPr>
          <p:cNvSpPr txBox="1"/>
          <p:nvPr/>
        </p:nvSpPr>
        <p:spPr>
          <a:xfrm>
            <a:off x="6974860" y="508067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23C3D3-B637-3E42-8754-EDEC24AEBE4A}"/>
              </a:ext>
            </a:extLst>
          </p:cNvPr>
          <p:cNvSpPr txBox="1"/>
          <p:nvPr/>
        </p:nvSpPr>
        <p:spPr>
          <a:xfrm>
            <a:off x="6974860" y="5569378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7.)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050CB0C-7E7B-B64C-9020-BD6BB5066303}"/>
              </a:ext>
            </a:extLst>
          </p:cNvPr>
          <p:cNvSpPr/>
          <p:nvPr/>
        </p:nvSpPr>
        <p:spPr>
          <a:xfrm>
            <a:off x="7500731" y="3148134"/>
            <a:ext cx="97734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D53669E-66F6-2844-9839-43CD70223D76}"/>
              </a:ext>
            </a:extLst>
          </p:cNvPr>
          <p:cNvSpPr/>
          <p:nvPr/>
        </p:nvSpPr>
        <p:spPr>
          <a:xfrm>
            <a:off x="7500733" y="4124803"/>
            <a:ext cx="117612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A5A7D6C-93CB-5C42-96F5-94048411F106}"/>
              </a:ext>
            </a:extLst>
          </p:cNvPr>
          <p:cNvSpPr/>
          <p:nvPr/>
        </p:nvSpPr>
        <p:spPr>
          <a:xfrm>
            <a:off x="7500735" y="5099868"/>
            <a:ext cx="97734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D99746-60EB-8A4F-AE09-B999609D9544}"/>
              </a:ext>
            </a:extLst>
          </p:cNvPr>
          <p:cNvSpPr/>
          <p:nvPr/>
        </p:nvSpPr>
        <p:spPr>
          <a:xfrm>
            <a:off x="4211913" y="1423249"/>
            <a:ext cx="9450474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Threshold reached via:</a:t>
            </a:r>
          </a:p>
          <a:p>
            <a:pPr marL="1371600" marR="0" lvl="3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Action potential from cardiac conduction system</a:t>
            </a:r>
          </a:p>
          <a:p>
            <a:pPr marL="1371600" marR="0" lvl="3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Action potential from adjacent cardiac muscle cell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7412181" y="3610958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8937150" y="3624355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10189480" y="3624355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0902B0-7208-F543-8CD3-F2BF4389648A}"/>
              </a:ext>
            </a:extLst>
          </p:cNvPr>
          <p:cNvSpPr/>
          <p:nvPr/>
        </p:nvSpPr>
        <p:spPr>
          <a:xfrm>
            <a:off x="7412181" y="2648636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56A84C8-9552-2C40-BB31-B2848925EDFF}"/>
              </a:ext>
            </a:extLst>
          </p:cNvPr>
          <p:cNvSpPr/>
          <p:nvPr/>
        </p:nvSpPr>
        <p:spPr>
          <a:xfrm>
            <a:off x="8937150" y="2670391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68B2F9-9562-7D47-A3F2-B58D91551825}"/>
              </a:ext>
            </a:extLst>
          </p:cNvPr>
          <p:cNvSpPr/>
          <p:nvPr/>
        </p:nvSpPr>
        <p:spPr>
          <a:xfrm>
            <a:off x="9909313" y="2670391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725D501-FE22-814B-86C0-79411F66A2AA}"/>
              </a:ext>
            </a:extLst>
          </p:cNvPr>
          <p:cNvSpPr/>
          <p:nvPr/>
        </p:nvSpPr>
        <p:spPr>
          <a:xfrm>
            <a:off x="7412181" y="4617013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4AF4864-A2D0-4B43-B08E-8BBBC6D8269F}"/>
              </a:ext>
            </a:extLst>
          </p:cNvPr>
          <p:cNvSpPr/>
          <p:nvPr/>
        </p:nvSpPr>
        <p:spPr>
          <a:xfrm>
            <a:off x="8937150" y="4630410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6C41414-819A-994B-9BE8-20F8A7E06875}"/>
              </a:ext>
            </a:extLst>
          </p:cNvPr>
          <p:cNvSpPr/>
          <p:nvPr/>
        </p:nvSpPr>
        <p:spPr>
          <a:xfrm>
            <a:off x="9909313" y="4630410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9E0EF79-EE67-8547-B000-01449B6E5FAC}"/>
              </a:ext>
            </a:extLst>
          </p:cNvPr>
          <p:cNvSpPr/>
          <p:nvPr/>
        </p:nvSpPr>
        <p:spPr>
          <a:xfrm>
            <a:off x="7412181" y="5595043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6618F9E9-CE09-A24C-94A1-E01B7E1D3544}"/>
              </a:ext>
            </a:extLst>
          </p:cNvPr>
          <p:cNvSpPr/>
          <p:nvPr/>
        </p:nvSpPr>
        <p:spPr>
          <a:xfrm>
            <a:off x="8937150" y="5608440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8E586A-21AC-6A4E-93C3-126397155947}"/>
              </a:ext>
            </a:extLst>
          </p:cNvPr>
          <p:cNvSpPr/>
          <p:nvPr/>
        </p:nvSpPr>
        <p:spPr>
          <a:xfrm>
            <a:off x="9909313" y="5608440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03F9B-137A-6647-B142-2E11FE0DD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1" y="2205905"/>
            <a:ext cx="6460435" cy="348854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287D7F-BCDC-254C-A0B7-2F85D79FD764}"/>
              </a:ext>
            </a:extLst>
          </p:cNvPr>
          <p:cNvSpPr txBox="1"/>
          <p:nvPr/>
        </p:nvSpPr>
        <p:spPr>
          <a:xfrm>
            <a:off x="6974860" y="609466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4C3085E-9C7A-3244-BC4C-D8EB184D5424}"/>
              </a:ext>
            </a:extLst>
          </p:cNvPr>
          <p:cNvSpPr/>
          <p:nvPr/>
        </p:nvSpPr>
        <p:spPr>
          <a:xfrm>
            <a:off x="7500736" y="6104763"/>
            <a:ext cx="117612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E50D24-6F55-F245-9867-3FEBD22FAAD8}"/>
              </a:ext>
            </a:extLst>
          </p:cNvPr>
          <p:cNvSpPr/>
          <p:nvPr/>
        </p:nvSpPr>
        <p:spPr>
          <a:xfrm>
            <a:off x="8738119" y="6083008"/>
            <a:ext cx="81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E11C8B-C70E-0449-8D87-838F7AC5F7BE}"/>
              </a:ext>
            </a:extLst>
          </p:cNvPr>
          <p:cNvSpPr/>
          <p:nvPr/>
        </p:nvSpPr>
        <p:spPr>
          <a:xfrm>
            <a:off x="8540961" y="5090254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2EFD3E1-DA80-A243-9015-E71DB47CA506}"/>
              </a:ext>
            </a:extLst>
          </p:cNvPr>
          <p:cNvSpPr/>
          <p:nvPr/>
        </p:nvSpPr>
        <p:spPr>
          <a:xfrm>
            <a:off x="8540960" y="3144959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395175-1CE1-3C48-917B-43891A609392}"/>
              </a:ext>
            </a:extLst>
          </p:cNvPr>
          <p:cNvSpPr/>
          <p:nvPr/>
        </p:nvSpPr>
        <p:spPr>
          <a:xfrm>
            <a:off x="8751554" y="4108881"/>
            <a:ext cx="81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7060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6E15-4F54-F04A-9959-632D5EF80A37}"/>
              </a:ext>
            </a:extLst>
          </p:cNvPr>
          <p:cNvSpPr txBox="1"/>
          <p:nvPr/>
        </p:nvSpPr>
        <p:spPr>
          <a:xfrm>
            <a:off x="2961798" y="3823105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5476B-5143-D04B-B117-14170B852A97}"/>
              </a:ext>
            </a:extLst>
          </p:cNvPr>
          <p:cNvSpPr txBox="1"/>
          <p:nvPr/>
        </p:nvSpPr>
        <p:spPr>
          <a:xfrm>
            <a:off x="2961798" y="4311809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2.)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050CB0C-7E7B-B64C-9020-BD6BB5066303}"/>
              </a:ext>
            </a:extLst>
          </p:cNvPr>
          <p:cNvSpPr/>
          <p:nvPr/>
        </p:nvSpPr>
        <p:spPr>
          <a:xfrm>
            <a:off x="3480274" y="4334085"/>
            <a:ext cx="925471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D99746-60EB-8A4F-AE09-B999609D9544}"/>
              </a:ext>
            </a:extLst>
          </p:cNvPr>
          <p:cNvSpPr/>
          <p:nvPr/>
        </p:nvSpPr>
        <p:spPr>
          <a:xfrm>
            <a:off x="820185" y="2286330"/>
            <a:ext cx="9450474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 reached via:</a:t>
            </a:r>
          </a:p>
          <a:p>
            <a:pPr marL="1371600" marR="0" lvl="3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potential from cardiac conduction system</a:t>
            </a:r>
          </a:p>
          <a:p>
            <a:pPr marL="1371600" marR="0" lvl="3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potential from adjacent cardiac muscle cell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0902B0-7208-F543-8CD3-F2BF4389648A}"/>
              </a:ext>
            </a:extLst>
          </p:cNvPr>
          <p:cNvSpPr/>
          <p:nvPr/>
        </p:nvSpPr>
        <p:spPr>
          <a:xfrm>
            <a:off x="3391724" y="3834587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C56A84C8-9552-2C40-BB31-B2848925EDFF}"/>
              </a:ext>
            </a:extLst>
          </p:cNvPr>
          <p:cNvSpPr/>
          <p:nvPr/>
        </p:nvSpPr>
        <p:spPr>
          <a:xfrm>
            <a:off x="4916693" y="3856342"/>
            <a:ext cx="97216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Sodium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668B2F9-9562-7D47-A3F2-B58D91551825}"/>
              </a:ext>
            </a:extLst>
          </p:cNvPr>
          <p:cNvSpPr/>
          <p:nvPr/>
        </p:nvSpPr>
        <p:spPr>
          <a:xfrm>
            <a:off x="5888856" y="3856342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AD51E55-99D8-7F42-967C-AF377211FDAE}"/>
              </a:ext>
            </a:extLst>
          </p:cNvPr>
          <p:cNvSpPr/>
          <p:nvPr/>
        </p:nvSpPr>
        <p:spPr>
          <a:xfrm>
            <a:off x="2500565" y="347539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A3F82-9020-5846-ACB3-9FE67B927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99" y="2048684"/>
            <a:ext cx="2411606" cy="318790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5D7E68D-27EC-AC48-A57E-44A570E9DF54}"/>
              </a:ext>
            </a:extLst>
          </p:cNvPr>
          <p:cNvSpPr/>
          <p:nvPr/>
        </p:nvSpPr>
        <p:spPr>
          <a:xfrm>
            <a:off x="3294472" y="3457969"/>
            <a:ext cx="2661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fast depolarization phase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F1E3F2-1CB4-6247-AE73-7C40F8BF1C72}"/>
              </a:ext>
            </a:extLst>
          </p:cNvPr>
          <p:cNvSpPr/>
          <p:nvPr/>
        </p:nvSpPr>
        <p:spPr>
          <a:xfrm>
            <a:off x="4494295" y="4311809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Enters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213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2643" y="262447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2473135" y="3122681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1891B-EE5C-A045-871D-AA42C4A97E83}"/>
              </a:ext>
            </a:extLst>
          </p:cNvPr>
          <p:cNvSpPr txBox="1"/>
          <p:nvPr/>
        </p:nvSpPr>
        <p:spPr>
          <a:xfrm>
            <a:off x="2473135" y="3611385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D53669E-66F6-2844-9839-43CD70223D76}"/>
              </a:ext>
            </a:extLst>
          </p:cNvPr>
          <p:cNvSpPr/>
          <p:nvPr/>
        </p:nvSpPr>
        <p:spPr>
          <a:xfrm>
            <a:off x="2999009" y="3632922"/>
            <a:ext cx="118966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2910456" y="3119077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4435425" y="3132474"/>
            <a:ext cx="1252330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5687755" y="3132474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5DE711-5ACD-B144-A962-C8D4F2F3A19C}"/>
              </a:ext>
            </a:extLst>
          </p:cNvPr>
          <p:cNvSpPr/>
          <p:nvPr/>
        </p:nvSpPr>
        <p:spPr>
          <a:xfrm>
            <a:off x="2234090" y="2706235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B64BF2-8CA3-AF46-B6C8-8E8732D123EE}"/>
              </a:ext>
            </a:extLst>
          </p:cNvPr>
          <p:cNvSpPr/>
          <p:nvPr/>
        </p:nvSpPr>
        <p:spPr>
          <a:xfrm>
            <a:off x="4225675" y="36255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29807-F997-4040-9801-3ECB122D3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977" y="2090877"/>
            <a:ext cx="2992028" cy="30840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589EF25-509B-4644-A11F-42473C5E4892}"/>
              </a:ext>
            </a:extLst>
          </p:cNvPr>
          <p:cNvSpPr/>
          <p:nvPr/>
        </p:nvSpPr>
        <p:spPr>
          <a:xfrm>
            <a:off x="3050340" y="2685360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early fast repolarization</a:t>
            </a:r>
          </a:p>
        </p:txBody>
      </p:sp>
    </p:spTree>
    <p:extLst>
      <p:ext uri="{BB962C8B-B14F-4D97-AF65-F5344CB8AC3E}">
        <p14:creationId xmlns:p14="http://schemas.microsoft.com/office/powerpoint/2010/main" val="373897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F79B-ED6E-C647-9BE9-3A943B45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Ectopic Pacemaker</a:t>
            </a:r>
            <a:endParaRPr lang="en-US" dirty="0">
              <a:solidFill>
                <a:srgbClr val="72FED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F96-6D29-EA45-B5C6-CDCA6CE6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Ectopic Pacemaker = Any part of the heart other than the SA node that generates a rhythm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Most common ectopic pacemaker is AV node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Would slow heart rate to approximately 40 to 60 beats / min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Purkinje fibers could be an ectopic pacemaker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Would slow heart rate to approximately 25 to 45 beats / min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Ectopic pacemakers can either slow down or speed up heart rate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4282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470803" y="121536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1891B-EE5C-A045-871D-AA42C4A97E83}"/>
              </a:ext>
            </a:extLst>
          </p:cNvPr>
          <p:cNvSpPr txBox="1"/>
          <p:nvPr/>
        </p:nvSpPr>
        <p:spPr>
          <a:xfrm>
            <a:off x="470803" y="210016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D53669E-66F6-2844-9839-43CD70223D76}"/>
              </a:ext>
            </a:extLst>
          </p:cNvPr>
          <p:cNvSpPr/>
          <p:nvPr/>
        </p:nvSpPr>
        <p:spPr>
          <a:xfrm>
            <a:off x="996677" y="2121699"/>
            <a:ext cx="971002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908124" y="1211756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2433093" y="1225153"/>
            <a:ext cx="101551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3448610" y="1238117"/>
            <a:ext cx="1606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Open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5DE711-5ACD-B144-A962-C8D4F2F3A19C}"/>
              </a:ext>
            </a:extLst>
          </p:cNvPr>
          <p:cNvSpPr/>
          <p:nvPr/>
        </p:nvSpPr>
        <p:spPr>
          <a:xfrm>
            <a:off x="244114" y="894097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B64BF2-8CA3-AF46-B6C8-8E8732D123EE}"/>
              </a:ext>
            </a:extLst>
          </p:cNvPr>
          <p:cNvSpPr/>
          <p:nvPr/>
        </p:nvSpPr>
        <p:spPr>
          <a:xfrm>
            <a:off x="2063627" y="2121699"/>
            <a:ext cx="77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13189-E52D-E948-BFE2-51F6E90E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386" y="741716"/>
            <a:ext cx="4136806" cy="3085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39C70B-A969-B64B-8D6B-FA4552E37A89}"/>
              </a:ext>
            </a:extLst>
          </p:cNvPr>
          <p:cNvSpPr/>
          <p:nvPr/>
        </p:nvSpPr>
        <p:spPr>
          <a:xfrm>
            <a:off x="455083" y="1637842"/>
            <a:ext cx="2431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 is still leaving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7ADC09-C45B-8D4B-B387-2604D2A3966B}"/>
              </a:ext>
            </a:extLst>
          </p:cNvPr>
          <p:cNvSpPr/>
          <p:nvPr/>
        </p:nvSpPr>
        <p:spPr>
          <a:xfrm>
            <a:off x="1060364" y="894097"/>
            <a:ext cx="161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Plateau Phase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968936-66D7-CA44-A58B-D3DFD5524CEB}"/>
              </a:ext>
            </a:extLst>
          </p:cNvPr>
          <p:cNvSpPr/>
          <p:nvPr/>
        </p:nvSpPr>
        <p:spPr>
          <a:xfrm>
            <a:off x="2679910" y="2627610"/>
            <a:ext cx="166470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 Calcium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ADF4D9-ED1B-7C45-815C-9D7ABA5D8FD6}"/>
              </a:ext>
            </a:extLst>
          </p:cNvPr>
          <p:cNvSpPr/>
          <p:nvPr/>
        </p:nvSpPr>
        <p:spPr>
          <a:xfrm>
            <a:off x="1870137" y="2606073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1A38DD-DC0A-544D-BB1D-97F9A282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95840"/>
            <a:ext cx="8556481" cy="326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098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D5D1E-3EFB-154B-AE88-7EC2BDDD67B3}"/>
              </a:ext>
            </a:extLst>
          </p:cNvPr>
          <p:cNvSpPr txBox="1"/>
          <p:nvPr/>
        </p:nvSpPr>
        <p:spPr>
          <a:xfrm>
            <a:off x="530706" y="1196193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41891B-EE5C-A045-871D-AA42C4A97E83}"/>
              </a:ext>
            </a:extLst>
          </p:cNvPr>
          <p:cNvSpPr txBox="1"/>
          <p:nvPr/>
        </p:nvSpPr>
        <p:spPr>
          <a:xfrm>
            <a:off x="530706" y="168489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D53669E-66F6-2844-9839-43CD70223D76}"/>
              </a:ext>
            </a:extLst>
          </p:cNvPr>
          <p:cNvSpPr/>
          <p:nvPr/>
        </p:nvSpPr>
        <p:spPr>
          <a:xfrm>
            <a:off x="1032176" y="1259170"/>
            <a:ext cx="119046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34D84-7CC0-2343-8D7D-3F6422261240}"/>
              </a:ext>
            </a:extLst>
          </p:cNvPr>
          <p:cNvSpPr/>
          <p:nvPr/>
        </p:nvSpPr>
        <p:spPr>
          <a:xfrm>
            <a:off x="958850" y="1717772"/>
            <a:ext cx="152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Voltage-Gated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3D88768-0BC3-464F-891A-DCFD46E03F01}"/>
              </a:ext>
            </a:extLst>
          </p:cNvPr>
          <p:cNvSpPr/>
          <p:nvPr/>
        </p:nvSpPr>
        <p:spPr>
          <a:xfrm>
            <a:off x="2483819" y="1731169"/>
            <a:ext cx="101551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Calcium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336D6F3-E60A-DA4A-BDFA-8ABE2D4E7C9E}"/>
              </a:ext>
            </a:extLst>
          </p:cNvPr>
          <p:cNvSpPr/>
          <p:nvPr/>
        </p:nvSpPr>
        <p:spPr>
          <a:xfrm>
            <a:off x="3499336" y="1744133"/>
            <a:ext cx="1598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5DE711-5ACD-B144-A962-C8D4F2F3A19C}"/>
              </a:ext>
            </a:extLst>
          </p:cNvPr>
          <p:cNvSpPr/>
          <p:nvPr/>
        </p:nvSpPr>
        <p:spPr>
          <a:xfrm>
            <a:off x="267533" y="804606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B64BF2-8CA3-AF46-B6C8-8E8732D123EE}"/>
              </a:ext>
            </a:extLst>
          </p:cNvPr>
          <p:cNvSpPr/>
          <p:nvPr/>
        </p:nvSpPr>
        <p:spPr>
          <a:xfrm>
            <a:off x="2259431" y="1255429"/>
            <a:ext cx="81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DD3C9-4574-CA4D-9ECB-343A2823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624" y="793086"/>
            <a:ext cx="2939733" cy="4151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159FB4-0E9C-7E49-9471-A53D0BF45013}"/>
              </a:ext>
            </a:extLst>
          </p:cNvPr>
          <p:cNvSpPr/>
          <p:nvPr/>
        </p:nvSpPr>
        <p:spPr>
          <a:xfrm>
            <a:off x="1074571" y="793086"/>
            <a:ext cx="318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Final Fast Repolarization Phase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D5FAC4-6B22-0041-817F-7F589E9E9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3" y="2219884"/>
            <a:ext cx="7567682" cy="46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40E213-6AEB-EA47-919E-4CFB2F1C3DD8}"/>
              </a:ext>
            </a:extLst>
          </p:cNvPr>
          <p:cNvSpPr/>
          <p:nvPr/>
        </p:nvSpPr>
        <p:spPr>
          <a:xfrm>
            <a:off x="8488016" y="5416826"/>
            <a:ext cx="3508513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Contraction stops when calcium is pumped back into the sarcoplasmic reticulum</a:t>
            </a:r>
          </a:p>
        </p:txBody>
      </p:sp>
    </p:spTree>
    <p:extLst>
      <p:ext uri="{BB962C8B-B14F-4D97-AF65-F5344CB8AC3E}">
        <p14:creationId xmlns:p14="http://schemas.microsoft.com/office/powerpoint/2010/main" val="43201308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Cardiac Muscle - Action Potential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531825B-A22C-D944-A7F5-6BABE452ABA1}"/>
              </a:ext>
            </a:extLst>
          </p:cNvPr>
          <p:cNvSpPr/>
          <p:nvPr/>
        </p:nvSpPr>
        <p:spPr>
          <a:xfrm>
            <a:off x="1589464" y="2576243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A8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731237-1F16-B14A-864A-CB40CC0F370D}"/>
              </a:ext>
            </a:extLst>
          </p:cNvPr>
          <p:cNvSpPr/>
          <p:nvPr/>
        </p:nvSpPr>
        <p:spPr>
          <a:xfrm>
            <a:off x="2387937" y="2576243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resting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3F8029-5114-5546-8953-BC28F0DCCA2E}"/>
              </a:ext>
            </a:extLst>
          </p:cNvPr>
          <p:cNvSpPr txBox="1"/>
          <p:nvPr/>
        </p:nvSpPr>
        <p:spPr>
          <a:xfrm>
            <a:off x="1798643" y="294015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8BA4A01-3D88-AE4A-B083-37FEF42946F2}"/>
              </a:ext>
            </a:extLst>
          </p:cNvPr>
          <p:cNvSpPr/>
          <p:nvPr/>
        </p:nvSpPr>
        <p:spPr>
          <a:xfrm>
            <a:off x="2141801" y="348873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established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E6CE7A5-1D98-BA46-A15D-36E144069275}"/>
              </a:ext>
            </a:extLst>
          </p:cNvPr>
          <p:cNvSpPr/>
          <p:nvPr/>
        </p:nvSpPr>
        <p:spPr>
          <a:xfrm>
            <a:off x="2228569" y="2972822"/>
            <a:ext cx="118537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Potassium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294EF4F-E90D-214C-A030-EE932282B079}"/>
              </a:ext>
            </a:extLst>
          </p:cNvPr>
          <p:cNvSpPr/>
          <p:nvPr/>
        </p:nvSpPr>
        <p:spPr>
          <a:xfrm>
            <a:off x="3506883" y="2972822"/>
            <a:ext cx="2614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 Eventually Close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6460795-D42F-9C4F-A207-B148BF3D9684}"/>
              </a:ext>
            </a:extLst>
          </p:cNvPr>
          <p:cNvSpPr txBox="1"/>
          <p:nvPr/>
        </p:nvSpPr>
        <p:spPr>
          <a:xfrm>
            <a:off x="1685140" y="3488731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0F0386-F210-0B45-B7A9-B85F0142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666" y="1595904"/>
            <a:ext cx="47879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58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773FEB-B4CF-2B4A-8E57-DDB8D5920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463"/>
            <a:ext cx="12192000" cy="4733073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ABE1BF7-4267-5B48-A18C-F1CFBE99074F}"/>
              </a:ext>
            </a:extLst>
          </p:cNvPr>
          <p:cNvSpPr/>
          <p:nvPr/>
        </p:nvSpPr>
        <p:spPr>
          <a:xfrm>
            <a:off x="1588601" y="1904429"/>
            <a:ext cx="247650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Ventricular Filling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E1AE8A-7CB8-044C-AFFB-7C2934554A88}"/>
              </a:ext>
            </a:extLst>
          </p:cNvPr>
          <p:cNvCxnSpPr>
            <a:cxnSpLocks/>
          </p:cNvCxnSpPr>
          <p:nvPr/>
        </p:nvCxnSpPr>
        <p:spPr>
          <a:xfrm flipV="1">
            <a:off x="5673583" y="1729409"/>
            <a:ext cx="230260" cy="2415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0667140-1CB3-7348-845C-220DDFC0B5DD}"/>
              </a:ext>
            </a:extLst>
          </p:cNvPr>
          <p:cNvSpPr/>
          <p:nvPr/>
        </p:nvSpPr>
        <p:spPr>
          <a:xfrm>
            <a:off x="4119772" y="1524371"/>
            <a:ext cx="262061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Isovolumetric contraction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37C08EB-1FE9-9A43-9693-55ED2768A09F}"/>
              </a:ext>
            </a:extLst>
          </p:cNvPr>
          <p:cNvSpPr/>
          <p:nvPr/>
        </p:nvSpPr>
        <p:spPr>
          <a:xfrm>
            <a:off x="6817817" y="1692480"/>
            <a:ext cx="97900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Ejection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1A841FA-A638-334A-A984-8D09022597A1}"/>
              </a:ext>
            </a:extLst>
          </p:cNvPr>
          <p:cNvSpPr/>
          <p:nvPr/>
        </p:nvSpPr>
        <p:spPr>
          <a:xfrm>
            <a:off x="7862665" y="1729409"/>
            <a:ext cx="256512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Isovolumetric Relaxation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507269E-D118-F04F-B9B9-63D9EE25E41B}"/>
              </a:ext>
            </a:extLst>
          </p:cNvPr>
          <p:cNvSpPr/>
          <p:nvPr/>
        </p:nvSpPr>
        <p:spPr>
          <a:xfrm>
            <a:off x="9881142" y="2559266"/>
            <a:ext cx="184163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Ventricular Filling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865C82C-05EE-064F-BAAD-E0540F9680FF}"/>
              </a:ext>
            </a:extLst>
          </p:cNvPr>
          <p:cNvCxnSpPr>
            <a:cxnSpLocks/>
          </p:cNvCxnSpPr>
          <p:nvPr/>
        </p:nvCxnSpPr>
        <p:spPr>
          <a:xfrm flipV="1">
            <a:off x="10972800" y="1970977"/>
            <a:ext cx="0" cy="58828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5978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359D7-9EEC-A042-9E8E-7700D1060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233"/>
            <a:ext cx="12192000" cy="353753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F8F5E2-2FE4-DF4A-983C-FBA5CDD76FC3}"/>
              </a:ext>
            </a:extLst>
          </p:cNvPr>
          <p:cNvSpPr/>
          <p:nvPr/>
        </p:nvSpPr>
        <p:spPr>
          <a:xfrm>
            <a:off x="4486688" y="2089387"/>
            <a:ext cx="190003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Heart Sound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08D5DB8D-F5FF-6F44-ADDE-84679144C4FC}"/>
              </a:ext>
            </a:extLst>
          </p:cNvPr>
          <p:cNvCxnSpPr/>
          <p:nvPr/>
        </p:nvCxnSpPr>
        <p:spPr>
          <a:xfrm rot="5400000">
            <a:off x="5029200" y="2604053"/>
            <a:ext cx="596348" cy="21866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A524861-05C2-C849-B4A7-BB6041B59B6A}"/>
              </a:ext>
            </a:extLst>
          </p:cNvPr>
          <p:cNvSpPr/>
          <p:nvPr/>
        </p:nvSpPr>
        <p:spPr>
          <a:xfrm>
            <a:off x="8495469" y="2550472"/>
            <a:ext cx="217915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Heart Sound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F3214FB-43FA-6B42-A1F4-EEA1BDAB1A50}"/>
              </a:ext>
            </a:extLst>
          </p:cNvPr>
          <p:cNvCxnSpPr>
            <a:cxnSpLocks/>
            <a:stCxn id="22" idx="0"/>
          </p:cNvCxnSpPr>
          <p:nvPr/>
        </p:nvCxnSpPr>
        <p:spPr>
          <a:xfrm rot="16200000" flipV="1">
            <a:off x="10155256" y="3530927"/>
            <a:ext cx="250648" cy="32509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29CFBAF-795E-0045-8D8C-D9AFA00A8EFB}"/>
              </a:ext>
            </a:extLst>
          </p:cNvPr>
          <p:cNvSpPr/>
          <p:nvPr/>
        </p:nvSpPr>
        <p:spPr>
          <a:xfrm>
            <a:off x="9353547" y="3818796"/>
            <a:ext cx="217915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Heart Sound</a:t>
            </a:r>
          </a:p>
        </p:txBody>
      </p:sp>
    </p:spTree>
    <p:extLst>
      <p:ext uri="{BB962C8B-B14F-4D97-AF65-F5344CB8AC3E}">
        <p14:creationId xmlns:p14="http://schemas.microsoft.com/office/powerpoint/2010/main" val="740655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854B3-02A1-8048-A4CA-DA328FA02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233"/>
            <a:ext cx="12192000" cy="353753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B2DC57-AE89-974F-AD04-B96A0B23CC0E}"/>
              </a:ext>
            </a:extLst>
          </p:cNvPr>
          <p:cNvSpPr/>
          <p:nvPr/>
        </p:nvSpPr>
        <p:spPr>
          <a:xfrm>
            <a:off x="4486688" y="2089387"/>
            <a:ext cx="190003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Heart Sound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32DA613A-B5EB-0245-B412-FAAA9FB1E34E}"/>
              </a:ext>
            </a:extLst>
          </p:cNvPr>
          <p:cNvCxnSpPr/>
          <p:nvPr/>
        </p:nvCxnSpPr>
        <p:spPr>
          <a:xfrm rot="5400000">
            <a:off x="5029200" y="2604053"/>
            <a:ext cx="596348" cy="21866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3CBCF3-BEB8-6C40-B42A-7321AC7F760F}"/>
              </a:ext>
            </a:extLst>
          </p:cNvPr>
          <p:cNvSpPr/>
          <p:nvPr/>
        </p:nvSpPr>
        <p:spPr>
          <a:xfrm>
            <a:off x="8495469" y="2550472"/>
            <a:ext cx="217915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Heart Sound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2E19D30E-D8B9-D041-9A37-2DB4E9D5EEC0}"/>
              </a:ext>
            </a:extLst>
          </p:cNvPr>
          <p:cNvCxnSpPr>
            <a:cxnSpLocks/>
            <a:stCxn id="9" idx="0"/>
          </p:cNvCxnSpPr>
          <p:nvPr/>
        </p:nvCxnSpPr>
        <p:spPr>
          <a:xfrm rot="16200000" flipV="1">
            <a:off x="10155256" y="3530927"/>
            <a:ext cx="250648" cy="32509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D7E433-06C4-2341-8748-B0F4C825B114}"/>
              </a:ext>
            </a:extLst>
          </p:cNvPr>
          <p:cNvSpPr/>
          <p:nvPr/>
        </p:nvSpPr>
        <p:spPr>
          <a:xfrm>
            <a:off x="9353547" y="3818796"/>
            <a:ext cx="217915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Third Heart Sound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A2FB4C0-A2A8-D043-AD8C-408EFCE2921E}"/>
              </a:ext>
            </a:extLst>
          </p:cNvPr>
          <p:cNvSpPr/>
          <p:nvPr/>
        </p:nvSpPr>
        <p:spPr>
          <a:xfrm>
            <a:off x="3083612" y="4518421"/>
            <a:ext cx="1498328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Atrial Systole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6A88F2-CFAC-8948-A2FC-31F986FD478D}"/>
              </a:ext>
            </a:extLst>
          </p:cNvPr>
          <p:cNvSpPr/>
          <p:nvPr/>
        </p:nvSpPr>
        <p:spPr>
          <a:xfrm>
            <a:off x="5436705" y="4518421"/>
            <a:ext cx="198782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Ventricular Systole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DC79555-D973-F045-8FBA-A3D2E076B04A}"/>
              </a:ext>
            </a:extLst>
          </p:cNvPr>
          <p:cNvSpPr/>
          <p:nvPr/>
        </p:nvSpPr>
        <p:spPr>
          <a:xfrm>
            <a:off x="9124122" y="4507711"/>
            <a:ext cx="20673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Ventricular Diastole</a:t>
            </a:r>
          </a:p>
        </p:txBody>
      </p:sp>
    </p:spTree>
    <p:extLst>
      <p:ext uri="{BB962C8B-B14F-4D97-AF65-F5344CB8AC3E}">
        <p14:creationId xmlns:p14="http://schemas.microsoft.com/office/powerpoint/2010/main" val="11758991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D26C8-8CCC-9644-A716-41394F3CD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39" y="59764"/>
            <a:ext cx="12192000" cy="67583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4AC3570-DF46-324D-BA47-1479CCDAEBBE}"/>
              </a:ext>
            </a:extLst>
          </p:cNvPr>
          <p:cNvSpPr/>
          <p:nvPr/>
        </p:nvSpPr>
        <p:spPr>
          <a:xfrm>
            <a:off x="2596594" y="2401387"/>
            <a:ext cx="241272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Semilunar Valves Open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92E1CD-7274-CC40-9BD9-7E32B9458576}"/>
              </a:ext>
            </a:extLst>
          </p:cNvPr>
          <p:cNvSpPr/>
          <p:nvPr/>
        </p:nvSpPr>
        <p:spPr>
          <a:xfrm>
            <a:off x="2743200" y="3448881"/>
            <a:ext cx="1881808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Diastolic Pressure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2D35C72-929D-1A48-A1CF-B658B8B96573}"/>
              </a:ext>
            </a:extLst>
          </p:cNvPr>
          <p:cNvSpPr/>
          <p:nvPr/>
        </p:nvSpPr>
        <p:spPr>
          <a:xfrm>
            <a:off x="8431696" y="3004934"/>
            <a:ext cx="156706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Dicrotic Notch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BC92E5C-397D-1744-B7ED-21438DEB813F}"/>
              </a:ext>
            </a:extLst>
          </p:cNvPr>
          <p:cNvSpPr/>
          <p:nvPr/>
        </p:nvSpPr>
        <p:spPr>
          <a:xfrm>
            <a:off x="8431696" y="1676403"/>
            <a:ext cx="250134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Semilunar Valves Close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7AAE57A-99D8-E946-B340-0620B9967115}"/>
              </a:ext>
            </a:extLst>
          </p:cNvPr>
          <p:cNvSpPr/>
          <p:nvPr/>
        </p:nvSpPr>
        <p:spPr>
          <a:xfrm>
            <a:off x="9071113" y="5334004"/>
            <a:ext cx="169296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 Valves Open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AEF5D5-0488-BA4D-8B07-B819A5BD41F3}"/>
              </a:ext>
            </a:extLst>
          </p:cNvPr>
          <p:cNvSpPr/>
          <p:nvPr/>
        </p:nvSpPr>
        <p:spPr>
          <a:xfrm>
            <a:off x="2527019" y="4876104"/>
            <a:ext cx="169296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 Valves Close</a:t>
            </a:r>
          </a:p>
        </p:txBody>
      </p:sp>
    </p:spTree>
    <p:extLst>
      <p:ext uri="{BB962C8B-B14F-4D97-AF65-F5344CB8AC3E}">
        <p14:creationId xmlns:p14="http://schemas.microsoft.com/office/powerpoint/2010/main" val="34077769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E09AE-7C13-A64F-828E-89EDDE44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069"/>
            <a:ext cx="12192000" cy="471786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C4D8DE5-AA1A-794F-B424-7529CB1B441D}"/>
              </a:ext>
            </a:extLst>
          </p:cNvPr>
          <p:cNvSpPr/>
          <p:nvPr/>
        </p:nvSpPr>
        <p:spPr>
          <a:xfrm>
            <a:off x="757855" y="1566500"/>
            <a:ext cx="2432606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Diastolic Volume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BC59D9C-60CD-5149-A47D-BE810CC235D9}"/>
              </a:ext>
            </a:extLst>
          </p:cNvPr>
          <p:cNvSpPr/>
          <p:nvPr/>
        </p:nvSpPr>
        <p:spPr>
          <a:xfrm>
            <a:off x="3260034" y="5157839"/>
            <a:ext cx="283596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Systolic Volume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295E07-20A8-9A4D-BFC1-638E85446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006" y="1380989"/>
            <a:ext cx="2108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69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5214EDD3-4B83-8548-8DCC-41F2135D7737}"/>
              </a:ext>
            </a:extLst>
          </p:cNvPr>
          <p:cNvSpPr txBox="1">
            <a:spLocks/>
          </p:cNvSpPr>
          <p:nvPr/>
        </p:nvSpPr>
        <p:spPr>
          <a:xfrm>
            <a:off x="115958" y="0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ECG –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6A150-E889-5344-95E8-FDEC9095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15" y="597195"/>
            <a:ext cx="5727970" cy="6260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D49E3-A1EE-AC45-9DF5-92BC374C07F7}"/>
              </a:ext>
            </a:extLst>
          </p:cNvPr>
          <p:cNvSpPr txBox="1"/>
          <p:nvPr/>
        </p:nvSpPr>
        <p:spPr>
          <a:xfrm>
            <a:off x="3338623" y="6178667"/>
            <a:ext cx="147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Box = 50 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492BE-1A20-CD4A-AF5D-BD5BAC9659CA}"/>
              </a:ext>
            </a:extLst>
          </p:cNvPr>
          <p:cNvSpPr txBox="1"/>
          <p:nvPr/>
        </p:nvSpPr>
        <p:spPr>
          <a:xfrm>
            <a:off x="3338623" y="6463571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Line = 250 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E201FD-CB13-4641-966E-20735227B1D4}"/>
              </a:ext>
            </a:extLst>
          </p:cNvPr>
          <p:cNvSpPr/>
          <p:nvPr/>
        </p:nvSpPr>
        <p:spPr>
          <a:xfrm>
            <a:off x="4040286" y="3417139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=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0D1F8E-0284-964C-B181-641DA00A754B}"/>
              </a:ext>
            </a:extLst>
          </p:cNvPr>
          <p:cNvSpPr/>
          <p:nvPr/>
        </p:nvSpPr>
        <p:spPr>
          <a:xfrm>
            <a:off x="4545067" y="3429000"/>
            <a:ext cx="46001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25FAE7A-2748-BF43-B56E-B28424E563EB}"/>
              </a:ext>
            </a:extLst>
          </p:cNvPr>
          <p:cNvSpPr/>
          <p:nvPr/>
        </p:nvSpPr>
        <p:spPr>
          <a:xfrm>
            <a:off x="5453492" y="3429000"/>
            <a:ext cx="57118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C50BD6-B6DA-5B41-BE2D-71189BAC3557}"/>
              </a:ext>
            </a:extLst>
          </p:cNvPr>
          <p:cNvSpPr/>
          <p:nvPr/>
        </p:nvSpPr>
        <p:spPr>
          <a:xfrm>
            <a:off x="5066363" y="3402071"/>
            <a:ext cx="38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8BBBAA-F907-2F45-B920-F262A16F406C}"/>
              </a:ext>
            </a:extLst>
          </p:cNvPr>
          <p:cNvSpPr/>
          <p:nvPr/>
        </p:nvSpPr>
        <p:spPr>
          <a:xfrm>
            <a:off x="3783014" y="2697555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 =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51AD17C-B32B-BA45-8A10-474A17A4C1D6}"/>
              </a:ext>
            </a:extLst>
          </p:cNvPr>
          <p:cNvSpPr/>
          <p:nvPr/>
        </p:nvSpPr>
        <p:spPr>
          <a:xfrm>
            <a:off x="4397123" y="2709416"/>
            <a:ext cx="58329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F850837-5024-9B40-AB52-3BF4B74F9873}"/>
              </a:ext>
            </a:extLst>
          </p:cNvPr>
          <p:cNvSpPr/>
          <p:nvPr/>
        </p:nvSpPr>
        <p:spPr>
          <a:xfrm>
            <a:off x="5365183" y="2709416"/>
            <a:ext cx="57118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FC3EE4-A8A3-D24C-8B3D-CA8063B1A6A3}"/>
              </a:ext>
            </a:extLst>
          </p:cNvPr>
          <p:cNvSpPr/>
          <p:nvPr/>
        </p:nvSpPr>
        <p:spPr>
          <a:xfrm>
            <a:off x="4978054" y="2682487"/>
            <a:ext cx="38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52F677-562C-F642-BAF2-B9E3FC5B1509}"/>
              </a:ext>
            </a:extLst>
          </p:cNvPr>
          <p:cNvSpPr/>
          <p:nvPr/>
        </p:nvSpPr>
        <p:spPr>
          <a:xfrm>
            <a:off x="3865389" y="5106332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 =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0BBC14A-D90F-AF45-B14D-0CC8D2277F39}"/>
              </a:ext>
            </a:extLst>
          </p:cNvPr>
          <p:cNvSpPr/>
          <p:nvPr/>
        </p:nvSpPr>
        <p:spPr>
          <a:xfrm>
            <a:off x="4479498" y="5118193"/>
            <a:ext cx="58329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4345AA3-E4A3-A746-A206-0A68A9C051D6}"/>
              </a:ext>
            </a:extLst>
          </p:cNvPr>
          <p:cNvSpPr/>
          <p:nvPr/>
        </p:nvSpPr>
        <p:spPr>
          <a:xfrm>
            <a:off x="5447558" y="5118193"/>
            <a:ext cx="57118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EBFAB3-FBD1-344D-8217-CE4363B346A4}"/>
              </a:ext>
            </a:extLst>
          </p:cNvPr>
          <p:cNvSpPr/>
          <p:nvPr/>
        </p:nvSpPr>
        <p:spPr>
          <a:xfrm>
            <a:off x="5060429" y="5091264"/>
            <a:ext cx="38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965854-B86E-1748-8461-6A82C147C73F}"/>
              </a:ext>
            </a:extLst>
          </p:cNvPr>
          <p:cNvSpPr/>
          <p:nvPr/>
        </p:nvSpPr>
        <p:spPr>
          <a:xfrm>
            <a:off x="6681713" y="3031519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7EC8819-B490-3143-B462-A658A3EBCF23}"/>
              </a:ext>
            </a:extLst>
          </p:cNvPr>
          <p:cNvSpPr/>
          <p:nvPr/>
        </p:nvSpPr>
        <p:spPr>
          <a:xfrm>
            <a:off x="7168384" y="3035238"/>
            <a:ext cx="58329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488EA18-0AB5-7249-84B8-1A1FC7566B75}"/>
              </a:ext>
            </a:extLst>
          </p:cNvPr>
          <p:cNvSpPr/>
          <p:nvPr/>
        </p:nvSpPr>
        <p:spPr>
          <a:xfrm>
            <a:off x="8136444" y="3035238"/>
            <a:ext cx="57118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67688A-5B60-6844-92FA-B9868B782549}"/>
              </a:ext>
            </a:extLst>
          </p:cNvPr>
          <p:cNvSpPr/>
          <p:nvPr/>
        </p:nvSpPr>
        <p:spPr>
          <a:xfrm>
            <a:off x="7749315" y="3008309"/>
            <a:ext cx="38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6B09A6-71E2-6C4B-8A72-3DC3C9E76BDB}"/>
              </a:ext>
            </a:extLst>
          </p:cNvPr>
          <p:cNvSpPr/>
          <p:nvPr/>
        </p:nvSpPr>
        <p:spPr>
          <a:xfrm>
            <a:off x="6563159" y="5277642"/>
            <a:ext cx="789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QRS =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A397E6B-DE37-FE4C-B2FF-CA4B13B663F4}"/>
              </a:ext>
            </a:extLst>
          </p:cNvPr>
          <p:cNvSpPr/>
          <p:nvPr/>
        </p:nvSpPr>
        <p:spPr>
          <a:xfrm>
            <a:off x="7270987" y="5312753"/>
            <a:ext cx="513488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6401D24-91E8-7045-B2D5-39F10D2533D7}"/>
              </a:ext>
            </a:extLst>
          </p:cNvPr>
          <p:cNvSpPr/>
          <p:nvPr/>
        </p:nvSpPr>
        <p:spPr>
          <a:xfrm>
            <a:off x="8169240" y="5312753"/>
            <a:ext cx="57118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0472D7-D1DE-7E4B-BD14-6F565FACDD17}"/>
              </a:ext>
            </a:extLst>
          </p:cNvPr>
          <p:cNvSpPr/>
          <p:nvPr/>
        </p:nvSpPr>
        <p:spPr>
          <a:xfrm>
            <a:off x="7782111" y="5285824"/>
            <a:ext cx="38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05051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BBC295-F8C6-0949-AD49-85D32FCF1674}"/>
              </a:ext>
            </a:extLst>
          </p:cNvPr>
          <p:cNvSpPr/>
          <p:nvPr/>
        </p:nvSpPr>
        <p:spPr>
          <a:xfrm>
            <a:off x="1570382" y="2629738"/>
            <a:ext cx="9690653" cy="1067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Sinoatrial node ( SA node )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“Pacemaker” of the heart</a:t>
            </a:r>
          </a:p>
          <a:p>
            <a:pPr marL="914400" marR="0" lvl="1" indent="-4572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Spontaneously generates action potentials at a rate of about to           to            per minute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C2A1038-BA14-224A-8660-698AF52BE3C6}"/>
              </a:ext>
            </a:extLst>
          </p:cNvPr>
          <p:cNvSpPr/>
          <p:nvPr/>
        </p:nvSpPr>
        <p:spPr>
          <a:xfrm>
            <a:off x="8820036" y="3339755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E048D91-C16F-7D4B-A228-228ABC08AC4C}"/>
              </a:ext>
            </a:extLst>
          </p:cNvPr>
          <p:cNvSpPr/>
          <p:nvPr/>
        </p:nvSpPr>
        <p:spPr>
          <a:xfrm>
            <a:off x="8038157" y="3339755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2571987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F96-6D29-EA45-B5C6-CDCA6CE66E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Cardiac muscle cells ( myocardium ) are arranged in a functional </a:t>
            </a:r>
            <a:r>
              <a:rPr lang="en-US" altLang="en-US" dirty="0" err="1"/>
              <a:t>syncitium</a:t>
            </a:r>
            <a:endParaRPr lang="en-US" altLang="en-US" dirty="0"/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Cardiac muscle makes a bulk of the atrial and ventricular walls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7D4522-3FAB-1944-BFDC-0F99ECB39C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8384" y="1421296"/>
            <a:ext cx="6233616" cy="4673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4F79B-ED6E-C647-9BE9-3A943B45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Cardiac Muscle Fiber / Cell</a:t>
            </a:r>
            <a:endParaRPr lang="en-US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7824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BBC295-F8C6-0949-AD49-85D32FCF1674}"/>
              </a:ext>
            </a:extLst>
          </p:cNvPr>
          <p:cNvSpPr/>
          <p:nvPr/>
        </p:nvSpPr>
        <p:spPr>
          <a:xfrm>
            <a:off x="2027581" y="2878217"/>
            <a:ext cx="969065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833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 Node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slow heart rate to approximately              to             beats / min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C2A1038-BA14-224A-8660-698AF52BE3C6}"/>
              </a:ext>
            </a:extLst>
          </p:cNvPr>
          <p:cNvSpPr/>
          <p:nvPr/>
        </p:nvSpPr>
        <p:spPr>
          <a:xfrm>
            <a:off x="7776426" y="2919598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E048D91-C16F-7D4B-A228-228ABC08AC4C}"/>
              </a:ext>
            </a:extLst>
          </p:cNvPr>
          <p:cNvSpPr/>
          <p:nvPr/>
        </p:nvSpPr>
        <p:spPr>
          <a:xfrm>
            <a:off x="6872907" y="2916579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18560BC-DDDA-8E4E-96A5-769783A355D2}"/>
              </a:ext>
            </a:extLst>
          </p:cNvPr>
          <p:cNvSpPr txBox="1">
            <a:spLocks/>
          </p:cNvSpPr>
          <p:nvPr/>
        </p:nvSpPr>
        <p:spPr>
          <a:xfrm>
            <a:off x="225287" y="1172818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Ectopic Pacemaker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EC1E38-CDB3-ED44-ADF9-931A9652D33E}"/>
              </a:ext>
            </a:extLst>
          </p:cNvPr>
          <p:cNvSpPr/>
          <p:nvPr/>
        </p:nvSpPr>
        <p:spPr>
          <a:xfrm>
            <a:off x="1461049" y="3577269"/>
            <a:ext cx="9690653" cy="402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833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Purkinje Fibers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slow heart rate to approximately              to             beats / min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CFAFB8-2F27-0D4B-9F63-742847BA5FEE}"/>
              </a:ext>
            </a:extLst>
          </p:cNvPr>
          <p:cNvSpPr/>
          <p:nvPr/>
        </p:nvSpPr>
        <p:spPr>
          <a:xfrm>
            <a:off x="7776425" y="3618650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230802-0349-1C44-90D1-F971B5E49A9D}"/>
              </a:ext>
            </a:extLst>
          </p:cNvPr>
          <p:cNvSpPr/>
          <p:nvPr/>
        </p:nvSpPr>
        <p:spPr>
          <a:xfrm>
            <a:off x="6872906" y="3615631"/>
            <a:ext cx="45317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6738161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Limb Leads – Standard Bipolar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CA27CFA-E5A1-BE48-B0FC-B54C9269EB61}"/>
              </a:ext>
            </a:extLst>
          </p:cNvPr>
          <p:cNvSpPr txBox="1">
            <a:spLocks/>
          </p:cNvSpPr>
          <p:nvPr/>
        </p:nvSpPr>
        <p:spPr>
          <a:xfrm>
            <a:off x="109329" y="586409"/>
            <a:ext cx="11966713" cy="61821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Standard bipolar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I: right arm.     ( – ) to                        left arm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II: right arm      ( – ) to left leg      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+60°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Lead III: left arm       ( – ) to left leg      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+120°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Augmented unipolar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aVR: right arm     ( + ) to central terminal ground lead ( joining of left arm and left leg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–150°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arm       ( + ) to central terminal ground lead ( joining of left leg and right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 –30°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leg.      ( + ) to central terminal ground lead  ( joining of right arm and left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+90° angle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Chest leads / Precordial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transverse plane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V1 , V2 , V3 , V4 , V5 , V6 leads arranged across the chest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255F6D-846E-4843-B6DC-AA7D1CC46C69}"/>
              </a:ext>
            </a:extLst>
          </p:cNvPr>
          <p:cNvSpPr/>
          <p:nvPr/>
        </p:nvSpPr>
        <p:spPr>
          <a:xfrm>
            <a:off x="1620078" y="1246248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A79395-9993-8844-B4CB-1CF1755A147C}"/>
              </a:ext>
            </a:extLst>
          </p:cNvPr>
          <p:cNvSpPr/>
          <p:nvPr/>
        </p:nvSpPr>
        <p:spPr>
          <a:xfrm>
            <a:off x="3581400" y="1246248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DFBE66-6429-3B4B-ACDA-17731A7A739E}"/>
              </a:ext>
            </a:extLst>
          </p:cNvPr>
          <p:cNvSpPr/>
          <p:nvPr/>
        </p:nvSpPr>
        <p:spPr>
          <a:xfrm>
            <a:off x="1709529" y="1782961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1A1E643-AFF7-B249-B58A-5C4A7F78C798}"/>
              </a:ext>
            </a:extLst>
          </p:cNvPr>
          <p:cNvSpPr/>
          <p:nvPr/>
        </p:nvSpPr>
        <p:spPr>
          <a:xfrm>
            <a:off x="3601278" y="1782961"/>
            <a:ext cx="970722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B55892-3EDD-1949-93E9-6C9ACA7F46DA}"/>
              </a:ext>
            </a:extLst>
          </p:cNvPr>
          <p:cNvSpPr/>
          <p:nvPr/>
        </p:nvSpPr>
        <p:spPr>
          <a:xfrm>
            <a:off x="1709528" y="2319674"/>
            <a:ext cx="106348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E5BDAA-7627-D043-99D5-557A9BFEC4EC}"/>
              </a:ext>
            </a:extLst>
          </p:cNvPr>
          <p:cNvSpPr/>
          <p:nvPr/>
        </p:nvSpPr>
        <p:spPr>
          <a:xfrm>
            <a:off x="3544954" y="2319674"/>
            <a:ext cx="970722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9A6CFF-7D47-3842-9F09-5E1BC0A5B179}"/>
              </a:ext>
            </a:extLst>
          </p:cNvPr>
          <p:cNvSpPr/>
          <p:nvPr/>
        </p:nvSpPr>
        <p:spPr>
          <a:xfrm>
            <a:off x="1434545" y="3748980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84EBA2-C20D-B54D-A778-13C5D747E338}"/>
              </a:ext>
            </a:extLst>
          </p:cNvPr>
          <p:cNvSpPr/>
          <p:nvPr/>
        </p:nvSpPr>
        <p:spPr>
          <a:xfrm>
            <a:off x="1424604" y="4277682"/>
            <a:ext cx="104029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12C77E1-6644-0C4A-8501-4F7C67DB4732}"/>
              </a:ext>
            </a:extLst>
          </p:cNvPr>
          <p:cNvSpPr/>
          <p:nvPr/>
        </p:nvSpPr>
        <p:spPr>
          <a:xfrm>
            <a:off x="1424604" y="4822406"/>
            <a:ext cx="960788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 </a:t>
            </a:r>
          </a:p>
        </p:txBody>
      </p:sp>
    </p:spTree>
    <p:extLst>
      <p:ext uri="{BB962C8B-B14F-4D97-AF65-F5344CB8AC3E}">
        <p14:creationId xmlns:p14="http://schemas.microsoft.com/office/powerpoint/2010/main" val="38396632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Limb Leads – Standard Bipolar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CA27CFA-E5A1-BE48-B0FC-B54C9269EB61}"/>
              </a:ext>
            </a:extLst>
          </p:cNvPr>
          <p:cNvSpPr txBox="1">
            <a:spLocks/>
          </p:cNvSpPr>
          <p:nvPr/>
        </p:nvSpPr>
        <p:spPr>
          <a:xfrm>
            <a:off x="109329" y="586409"/>
            <a:ext cx="11966713" cy="61821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Standard bipolar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I.    : right arm ( – ) to left arm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II.   : right arm ( – ) to left leg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+60°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Lead III.   : left arm ( – ) to left leg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+120°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Augmented unipolar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aVR: right arm ( + ) to central terminal ground lead ( joining of left arm and left leg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–150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arm ( + ) to central terminal ground lead ( joining of left leg and right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–30°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leg ( + ) to central terminal ground lead  ( joining of right arm and left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+9° angle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Chest leads / Precordial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transverse plane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V1 , V2 , V3 , V4 , V5 , V6 leads arranged across the chest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446EE2-DD93-3648-A4F8-04113943F3AE}"/>
              </a:ext>
            </a:extLst>
          </p:cNvPr>
          <p:cNvSpPr/>
          <p:nvPr/>
        </p:nvSpPr>
        <p:spPr>
          <a:xfrm>
            <a:off x="816664" y="3814458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E9F4A9B-70ED-4C43-908A-07A2A0F22A1C}"/>
              </a:ext>
            </a:extLst>
          </p:cNvPr>
          <p:cNvSpPr/>
          <p:nvPr/>
        </p:nvSpPr>
        <p:spPr>
          <a:xfrm>
            <a:off x="796786" y="4326895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DACFE22-B52E-C243-8352-037C68447CF5}"/>
              </a:ext>
            </a:extLst>
          </p:cNvPr>
          <p:cNvSpPr/>
          <p:nvPr/>
        </p:nvSpPr>
        <p:spPr>
          <a:xfrm>
            <a:off x="796786" y="4859089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D994D42-F33D-9040-9881-C08ED82D12E3}"/>
              </a:ext>
            </a:extLst>
          </p:cNvPr>
          <p:cNvSpPr/>
          <p:nvPr/>
        </p:nvSpPr>
        <p:spPr>
          <a:xfrm>
            <a:off x="876300" y="1243476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6C73B7F-A0A3-304B-BD7A-CC64C7057711}"/>
              </a:ext>
            </a:extLst>
          </p:cNvPr>
          <p:cNvSpPr/>
          <p:nvPr/>
        </p:nvSpPr>
        <p:spPr>
          <a:xfrm>
            <a:off x="876300" y="1790129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2A3D9A-BBDD-6B44-B455-45D4D35A8086}"/>
              </a:ext>
            </a:extLst>
          </p:cNvPr>
          <p:cNvSpPr/>
          <p:nvPr/>
        </p:nvSpPr>
        <p:spPr>
          <a:xfrm>
            <a:off x="876299" y="2316902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3</a:t>
            </a:r>
          </a:p>
        </p:txBody>
      </p:sp>
    </p:spTree>
    <p:extLst>
      <p:ext uri="{BB962C8B-B14F-4D97-AF65-F5344CB8AC3E}">
        <p14:creationId xmlns:p14="http://schemas.microsoft.com/office/powerpoint/2010/main" val="177762584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15958" y="89452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Limb Leads – Standard Bipolar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CA27CFA-E5A1-BE48-B0FC-B54C9269EB61}"/>
              </a:ext>
            </a:extLst>
          </p:cNvPr>
          <p:cNvSpPr txBox="1">
            <a:spLocks/>
          </p:cNvSpPr>
          <p:nvPr/>
        </p:nvSpPr>
        <p:spPr>
          <a:xfrm>
            <a:off x="109329" y="586409"/>
            <a:ext cx="11966713" cy="61821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Standard bipolar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I: right arm ( – ) to left arm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0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II: right arm ( – ) to left leg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+60.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Lead III: left arm ( – ) to left leg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+12.    0.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Augmented unipolar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aVR: right arm ( + ) to central terminal ground lead ( joining of left arm and left leg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–150.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arm ( + ) to central terminal ground lead ( joining of left leg and right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–     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left leg ( + ) to central terminal ground lead  ( joining of right arm and left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+9.        ° angle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Chest leads / Precordial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transverse plane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V1 , V2 , V3 , V4 , V5 , V6 leads arranged across the chest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074A31-92B3-8546-9C0C-41C5F8A2E266}"/>
              </a:ext>
            </a:extLst>
          </p:cNvPr>
          <p:cNvSpPr/>
          <p:nvPr/>
        </p:nvSpPr>
        <p:spPr>
          <a:xfrm>
            <a:off x="5396947" y="1500808"/>
            <a:ext cx="22859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537091-1F68-D649-8DAF-164631687949}"/>
              </a:ext>
            </a:extLst>
          </p:cNvPr>
          <p:cNvSpPr/>
          <p:nvPr/>
        </p:nvSpPr>
        <p:spPr>
          <a:xfrm>
            <a:off x="5406886" y="2050773"/>
            <a:ext cx="576471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255F6D-846E-4843-B6DC-AA7D1CC46C69}"/>
              </a:ext>
            </a:extLst>
          </p:cNvPr>
          <p:cNvSpPr/>
          <p:nvPr/>
        </p:nvSpPr>
        <p:spPr>
          <a:xfrm>
            <a:off x="5396947" y="2555382"/>
            <a:ext cx="69905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+120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ABD523-1F02-F144-8F35-07EA915A7EA4}"/>
              </a:ext>
            </a:extLst>
          </p:cNvPr>
          <p:cNvSpPr/>
          <p:nvPr/>
        </p:nvSpPr>
        <p:spPr>
          <a:xfrm>
            <a:off x="5345594" y="4084982"/>
            <a:ext cx="63776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-150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55A40C-16AC-0F4B-9FB7-7D16B7E7EF91}"/>
              </a:ext>
            </a:extLst>
          </p:cNvPr>
          <p:cNvSpPr/>
          <p:nvPr/>
        </p:nvSpPr>
        <p:spPr>
          <a:xfrm>
            <a:off x="5345593" y="4608443"/>
            <a:ext cx="56819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-30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4F4386-8961-A947-9775-48DCF7032FF6}"/>
              </a:ext>
            </a:extLst>
          </p:cNvPr>
          <p:cNvSpPr/>
          <p:nvPr/>
        </p:nvSpPr>
        <p:spPr>
          <a:xfrm>
            <a:off x="5345593" y="5139556"/>
            <a:ext cx="56819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+90</a:t>
            </a:r>
          </a:p>
        </p:txBody>
      </p:sp>
    </p:spTree>
    <p:extLst>
      <p:ext uri="{BB962C8B-B14F-4D97-AF65-F5344CB8AC3E}">
        <p14:creationId xmlns:p14="http://schemas.microsoft.com/office/powerpoint/2010/main" val="314607482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-738807" y="29706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Limb Leads – Standard Bipolar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CA27CFA-E5A1-BE48-B0FC-B54C9269EB61}"/>
              </a:ext>
            </a:extLst>
          </p:cNvPr>
          <p:cNvSpPr txBox="1">
            <a:spLocks/>
          </p:cNvSpPr>
          <p:nvPr/>
        </p:nvSpPr>
        <p:spPr>
          <a:xfrm>
            <a:off x="109329" y="586409"/>
            <a:ext cx="11966713" cy="618213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Standard bipolar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I.     : right arm.     ( – ) to                       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Lead II.    : right arm      ( – ) to      left leg 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      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Lead III     :   left arm    ( – ) to left leg       ( +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Measures electrical activity across the heart at a           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Augmented unipolar limb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frontal                              plane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aVR: :  right arm     ( + ) to central terminal ground lead ( joining of left arm and left leg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         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.  : left arm      ( + ) to central terminal ground lead ( joining of left leg and right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              ° angle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aV.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   :  left leg.      ( + ) to central terminal ground lead  ( joining of right arm and left arm 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Measures electrical activity across the heart at a               ° angle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Chest leads / Precordial leads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Measure the electrical activity of the heart in a transverse     plane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V1 , V2 , V3 , V4 , V5 , V6 leads arranged across the chest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255F6D-846E-4843-B6DC-AA7D1CC46C69}"/>
              </a:ext>
            </a:extLst>
          </p:cNvPr>
          <p:cNvSpPr/>
          <p:nvPr/>
        </p:nvSpPr>
        <p:spPr>
          <a:xfrm>
            <a:off x="1944753" y="1246248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0A79395-9993-8844-B4CB-1CF1755A147C}"/>
              </a:ext>
            </a:extLst>
          </p:cNvPr>
          <p:cNvSpPr/>
          <p:nvPr/>
        </p:nvSpPr>
        <p:spPr>
          <a:xfrm>
            <a:off x="3939206" y="1250105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BDFBE66-6429-3B4B-ACDA-17731A7A739E}"/>
              </a:ext>
            </a:extLst>
          </p:cNvPr>
          <p:cNvSpPr/>
          <p:nvPr/>
        </p:nvSpPr>
        <p:spPr>
          <a:xfrm>
            <a:off x="1944753" y="1792901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1A1E643-AFF7-B249-B58A-5C4A7F78C798}"/>
              </a:ext>
            </a:extLst>
          </p:cNvPr>
          <p:cNvSpPr/>
          <p:nvPr/>
        </p:nvSpPr>
        <p:spPr>
          <a:xfrm>
            <a:off x="3922638" y="1768600"/>
            <a:ext cx="970722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2B55892-3EDD-1949-93E9-6C9ACA7F46DA}"/>
              </a:ext>
            </a:extLst>
          </p:cNvPr>
          <p:cNvSpPr/>
          <p:nvPr/>
        </p:nvSpPr>
        <p:spPr>
          <a:xfrm>
            <a:off x="1958002" y="2319674"/>
            <a:ext cx="106348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DE5BDAA-7627-D043-99D5-557A9BFEC4EC}"/>
              </a:ext>
            </a:extLst>
          </p:cNvPr>
          <p:cNvSpPr/>
          <p:nvPr/>
        </p:nvSpPr>
        <p:spPr>
          <a:xfrm>
            <a:off x="3761958" y="2331301"/>
            <a:ext cx="970722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79A6CFF-7D47-3842-9F09-5E1BC0A5B179}"/>
              </a:ext>
            </a:extLst>
          </p:cNvPr>
          <p:cNvSpPr/>
          <p:nvPr/>
        </p:nvSpPr>
        <p:spPr>
          <a:xfrm>
            <a:off x="1542222" y="3771900"/>
            <a:ext cx="115293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Arm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84EBA2-C20D-B54D-A778-13C5D747E338}"/>
              </a:ext>
            </a:extLst>
          </p:cNvPr>
          <p:cNvSpPr/>
          <p:nvPr/>
        </p:nvSpPr>
        <p:spPr>
          <a:xfrm>
            <a:off x="1548847" y="4295633"/>
            <a:ext cx="1040299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Arm 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12C77E1-6644-0C4A-8501-4F7C67DB4732}"/>
              </a:ext>
            </a:extLst>
          </p:cNvPr>
          <p:cNvSpPr/>
          <p:nvPr/>
        </p:nvSpPr>
        <p:spPr>
          <a:xfrm>
            <a:off x="1628358" y="4834275"/>
            <a:ext cx="960788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Leg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537A6F-D046-734B-9040-88D1CD3BF7D6}"/>
              </a:ext>
            </a:extLst>
          </p:cNvPr>
          <p:cNvSpPr/>
          <p:nvPr/>
        </p:nvSpPr>
        <p:spPr>
          <a:xfrm>
            <a:off x="894515" y="1246248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28C4322-DCA4-C943-88FC-4912145C2086}"/>
              </a:ext>
            </a:extLst>
          </p:cNvPr>
          <p:cNvSpPr/>
          <p:nvPr/>
        </p:nvSpPr>
        <p:spPr>
          <a:xfrm>
            <a:off x="894515" y="1792901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133328A-150D-C54B-A09A-800AAA1D4945}"/>
              </a:ext>
            </a:extLst>
          </p:cNvPr>
          <p:cNvSpPr/>
          <p:nvPr/>
        </p:nvSpPr>
        <p:spPr>
          <a:xfrm>
            <a:off x="894514" y="2319674"/>
            <a:ext cx="854767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 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26ACEC1-6239-3F4C-9259-E6EAA901CA19}"/>
              </a:ext>
            </a:extLst>
          </p:cNvPr>
          <p:cNvSpPr/>
          <p:nvPr/>
        </p:nvSpPr>
        <p:spPr>
          <a:xfrm>
            <a:off x="816664" y="3814458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331A944-7DCC-094C-A0DF-5DA38403F1F7}"/>
              </a:ext>
            </a:extLst>
          </p:cNvPr>
          <p:cNvSpPr/>
          <p:nvPr/>
        </p:nvSpPr>
        <p:spPr>
          <a:xfrm>
            <a:off x="796786" y="4326895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76316E4-AC69-7545-8CDC-F981DD598F27}"/>
              </a:ext>
            </a:extLst>
          </p:cNvPr>
          <p:cNvSpPr/>
          <p:nvPr/>
        </p:nvSpPr>
        <p:spPr>
          <a:xfrm>
            <a:off x="796786" y="4859089"/>
            <a:ext cx="584754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CA82913-FC8D-254C-AC50-5329B0FD2E77}"/>
              </a:ext>
            </a:extLst>
          </p:cNvPr>
          <p:cNvSpPr/>
          <p:nvPr/>
        </p:nvSpPr>
        <p:spPr>
          <a:xfrm>
            <a:off x="5564253" y="920455"/>
            <a:ext cx="144283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Frontal Plane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D389FAC-7001-3D43-94B1-6CAA2F50C387}"/>
              </a:ext>
            </a:extLst>
          </p:cNvPr>
          <p:cNvSpPr/>
          <p:nvPr/>
        </p:nvSpPr>
        <p:spPr>
          <a:xfrm>
            <a:off x="5416816" y="1536683"/>
            <a:ext cx="162344" cy="256218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829366D-91A9-4348-9E9D-FFE4BCD311D9}"/>
              </a:ext>
            </a:extLst>
          </p:cNvPr>
          <p:cNvSpPr/>
          <p:nvPr/>
        </p:nvSpPr>
        <p:spPr>
          <a:xfrm>
            <a:off x="5416815" y="2047091"/>
            <a:ext cx="576471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B4CE281-6A4C-2E41-B181-CCCCBFB69865}"/>
              </a:ext>
            </a:extLst>
          </p:cNvPr>
          <p:cNvSpPr/>
          <p:nvPr/>
        </p:nvSpPr>
        <p:spPr>
          <a:xfrm>
            <a:off x="5421792" y="2559838"/>
            <a:ext cx="699053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+120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5BA9E4FD-BCEC-9F4A-9EFC-E1E1B1BE86D0}"/>
              </a:ext>
            </a:extLst>
          </p:cNvPr>
          <p:cNvSpPr/>
          <p:nvPr/>
        </p:nvSpPr>
        <p:spPr>
          <a:xfrm>
            <a:off x="5377048" y="4050194"/>
            <a:ext cx="63776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-150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23D3BF7-4229-7D49-9ADA-BE942BA010DB}"/>
              </a:ext>
            </a:extLst>
          </p:cNvPr>
          <p:cNvSpPr/>
          <p:nvPr/>
        </p:nvSpPr>
        <p:spPr>
          <a:xfrm>
            <a:off x="5372084" y="4600687"/>
            <a:ext cx="56819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-30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024E335C-7AA1-954B-9492-1E0B5149CF1D}"/>
              </a:ext>
            </a:extLst>
          </p:cNvPr>
          <p:cNvSpPr/>
          <p:nvPr/>
        </p:nvSpPr>
        <p:spPr>
          <a:xfrm>
            <a:off x="5372084" y="5146327"/>
            <a:ext cx="56819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+90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3922963-7041-0047-8A6D-09702316959E}"/>
              </a:ext>
            </a:extLst>
          </p:cNvPr>
          <p:cNvSpPr/>
          <p:nvPr/>
        </p:nvSpPr>
        <p:spPr>
          <a:xfrm>
            <a:off x="6325428" y="3446078"/>
            <a:ext cx="1442834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Frontal Plane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33BA101-3D42-8442-9535-7A7E91AF629F}"/>
              </a:ext>
            </a:extLst>
          </p:cNvPr>
          <p:cNvSpPr/>
          <p:nvPr/>
        </p:nvSpPr>
        <p:spPr>
          <a:xfrm>
            <a:off x="5564253" y="6029193"/>
            <a:ext cx="1204295" cy="325822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C574D-636B-E647-886C-10DD2738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75" y="278892"/>
            <a:ext cx="3632127" cy="34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23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9D0C1A-D0BF-A648-8D45-3053C1DDDE62}"/>
              </a:ext>
            </a:extLst>
          </p:cNvPr>
          <p:cNvSpPr txBox="1">
            <a:spLocks/>
          </p:cNvSpPr>
          <p:nvPr/>
        </p:nvSpPr>
        <p:spPr>
          <a:xfrm>
            <a:off x="109329" y="152239"/>
            <a:ext cx="11966713" cy="4969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2FED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Hypertension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2FED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32F5D804-80D5-3E48-BAFF-CAFAE03A908B}"/>
              </a:ext>
            </a:extLst>
          </p:cNvPr>
          <p:cNvSpPr txBox="1">
            <a:spLocks/>
          </p:cNvSpPr>
          <p:nvPr/>
        </p:nvSpPr>
        <p:spPr>
          <a:xfrm>
            <a:off x="109329" y="1152940"/>
            <a:ext cx="12082671" cy="6033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Clr>
                <a:srgbClr val="0ABEFF"/>
              </a:buClr>
              <a:buFont typeface="Wingdings" pitchFamily="2" charset="2"/>
              <a:buChar char="Ø"/>
              <a:defRPr sz="2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4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20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Clr>
                <a:srgbClr val="0ABEFF"/>
              </a:buClr>
              <a:buFont typeface="Wingdings" pitchFamily="2" charset="2"/>
              <a:buChar char="Ø"/>
              <a:defRPr sz="180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Elevated ( borderline / pre-hypertension no longer exists as categories 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Systolic pressure from                  to     129.      mmHg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Diastolic pressure not taken into account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 1 hypertension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Systolic pressure from                  to     129.      mmHg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and / or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Diastolic pressure from               to     129.   mmHg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Stage 2 hypertension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Systolic pressure from                  mmHg or above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Diastolic pressure of                mmHg or above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Hypertensive crisis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Systolic pressure above 180          mmHg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and / or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Diastolic pressure above     120      mmHg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Essential / Primary hypertension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is unknown ( majority of cases )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 hypertension 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ABEFF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Cause is known ( e.g. renal disease 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75ED701-C09C-9340-80B2-F415BA3BE78A}"/>
              </a:ext>
            </a:extLst>
          </p:cNvPr>
          <p:cNvSpPr/>
          <p:nvPr/>
        </p:nvSpPr>
        <p:spPr>
          <a:xfrm>
            <a:off x="3260011" y="1475960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129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3362092-3913-2142-80BB-1C547DF5C2F8}"/>
              </a:ext>
            </a:extLst>
          </p:cNvPr>
          <p:cNvSpPr/>
          <p:nvPr/>
        </p:nvSpPr>
        <p:spPr>
          <a:xfrm>
            <a:off x="2408559" y="1475959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4B55ECD-549D-2549-9CAA-277BE306111F}"/>
              </a:ext>
            </a:extLst>
          </p:cNvPr>
          <p:cNvSpPr/>
          <p:nvPr/>
        </p:nvSpPr>
        <p:spPr>
          <a:xfrm>
            <a:off x="3260011" y="2343977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139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41E4D0A-01D9-5440-B662-4FB01543049A}"/>
              </a:ext>
            </a:extLst>
          </p:cNvPr>
          <p:cNvSpPr/>
          <p:nvPr/>
        </p:nvSpPr>
        <p:spPr>
          <a:xfrm>
            <a:off x="2408559" y="2343976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6DC11F8-E42D-E640-87C0-0010FCC53F41}"/>
              </a:ext>
            </a:extLst>
          </p:cNvPr>
          <p:cNvSpPr/>
          <p:nvPr/>
        </p:nvSpPr>
        <p:spPr>
          <a:xfrm>
            <a:off x="3210316" y="2971285"/>
            <a:ext cx="45391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F869DFD-C603-9F4D-A724-DA7CD1211E63}"/>
              </a:ext>
            </a:extLst>
          </p:cNvPr>
          <p:cNvSpPr/>
          <p:nvPr/>
        </p:nvSpPr>
        <p:spPr>
          <a:xfrm>
            <a:off x="2484758" y="2971285"/>
            <a:ext cx="45391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E960916-433C-3C43-BFC4-B2DA41D1E288}"/>
              </a:ext>
            </a:extLst>
          </p:cNvPr>
          <p:cNvSpPr/>
          <p:nvPr/>
        </p:nvSpPr>
        <p:spPr>
          <a:xfrm>
            <a:off x="2428436" y="3553495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1F0BB27-F927-6C4C-ADC1-AE70C3F5B19C}"/>
              </a:ext>
            </a:extLst>
          </p:cNvPr>
          <p:cNvSpPr/>
          <p:nvPr/>
        </p:nvSpPr>
        <p:spPr>
          <a:xfrm>
            <a:off x="2338985" y="3867149"/>
            <a:ext cx="453910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2FD3B1F-06CA-B840-BEFE-3C08C7B41F4D}"/>
              </a:ext>
            </a:extLst>
          </p:cNvPr>
          <p:cNvSpPr/>
          <p:nvPr/>
        </p:nvSpPr>
        <p:spPr>
          <a:xfrm>
            <a:off x="2488068" y="4463718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2DAB845-2E22-D54F-A1CD-E7B8F060BC12}"/>
              </a:ext>
            </a:extLst>
          </p:cNvPr>
          <p:cNvSpPr/>
          <p:nvPr/>
        </p:nvSpPr>
        <p:spPr>
          <a:xfrm>
            <a:off x="2565940" y="5086630"/>
            <a:ext cx="566553" cy="240707"/>
          </a:xfrm>
          <a:prstGeom prst="round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363057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Muscle Fiber / Cell – </a:t>
            </a:r>
            <a:r>
              <a:rPr lang="en-US" altLang="en-US" sz="3600" b="1" dirty="0">
                <a:solidFill>
                  <a:srgbClr val="72FED1"/>
                </a:solidFill>
              </a:rPr>
              <a:t>Action Potential</a:t>
            </a:r>
            <a:endParaRPr lang="en-US" sz="3600" dirty="0">
              <a:solidFill>
                <a:srgbClr val="FF707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496957"/>
            <a:ext cx="11966713" cy="62715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Phase 4 ( resting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m</a:t>
            </a:r>
            <a:r>
              <a:rPr lang="en-US" altLang="en-US" dirty="0"/>
              <a:t>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Resting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m</a:t>
            </a:r>
            <a:r>
              <a:rPr lang="en-US" altLang="en-US" dirty="0"/>
              <a:t> established primarily via K</a:t>
            </a:r>
            <a:r>
              <a:rPr lang="en-US" altLang="en-US" baseline="30000" dirty="0"/>
              <a:t>+</a:t>
            </a:r>
            <a:r>
              <a:rPr lang="en-US" altLang="en-US" dirty="0"/>
              <a:t> channels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Phase 0 ( fast depolarization phase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Occurs if threshold is reached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Threshold reached via: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Action potential from cardiac conduction system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Action potential from adjacent cardiac muscle cell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Voltage-gated Na</a:t>
            </a:r>
            <a:r>
              <a:rPr lang="en-US" altLang="en-US" baseline="30000" dirty="0"/>
              <a:t>+</a:t>
            </a:r>
            <a:r>
              <a:rPr lang="en-US" altLang="en-US" dirty="0"/>
              <a:t> channels open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Rapid transport of Na</a:t>
            </a:r>
            <a:r>
              <a:rPr lang="en-US" altLang="en-US" baseline="30000" dirty="0"/>
              <a:t>+</a:t>
            </a:r>
            <a:r>
              <a:rPr lang="en-US" altLang="en-US" dirty="0"/>
              <a:t> into the cell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Causes fast depolarization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Phase 1 ( early fast repolarization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Voltage-gated K</a:t>
            </a:r>
            <a:r>
              <a:rPr lang="en-US" altLang="en-US" baseline="30000" dirty="0"/>
              <a:t>+</a:t>
            </a:r>
            <a:r>
              <a:rPr lang="en-US" altLang="en-US" dirty="0"/>
              <a:t> channels open with threshold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Rapid transport of K</a:t>
            </a:r>
            <a:r>
              <a:rPr lang="en-US" altLang="en-US" baseline="30000" dirty="0"/>
              <a:t>+</a:t>
            </a:r>
            <a:r>
              <a:rPr lang="en-US" altLang="en-US" dirty="0"/>
              <a:t> out of cell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Causes initial , fast repolarization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Phase 2 ( plateau phase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Voltage-gated Ca</a:t>
            </a:r>
            <a:r>
              <a:rPr lang="en-US" altLang="en-US" baseline="30000" dirty="0"/>
              <a:t>2+ </a:t>
            </a:r>
            <a:r>
              <a:rPr lang="en-US" altLang="en-US" dirty="0"/>
              <a:t>channels open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Rapid transport of Ca</a:t>
            </a:r>
            <a:r>
              <a:rPr lang="en-US" altLang="en-US" baseline="30000" dirty="0"/>
              <a:t>2+ </a:t>
            </a:r>
            <a:r>
              <a:rPr lang="en-US" altLang="en-US" dirty="0"/>
              <a:t>into the cell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Voltage-gated K</a:t>
            </a:r>
            <a:r>
              <a:rPr lang="en-US" altLang="en-US" baseline="30000" dirty="0"/>
              <a:t>+</a:t>
            </a:r>
            <a:r>
              <a:rPr lang="en-US" altLang="en-US" dirty="0"/>
              <a:t> channels are still open at this time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Therefore , Ca</a:t>
            </a:r>
            <a:r>
              <a:rPr lang="en-US" altLang="en-US" baseline="30000" dirty="0"/>
              <a:t>2+ </a:t>
            </a:r>
            <a:r>
              <a:rPr lang="en-US" altLang="en-US" dirty="0"/>
              <a:t>enters the cell while K</a:t>
            </a:r>
            <a:r>
              <a:rPr lang="en-US" altLang="en-US" baseline="30000" dirty="0"/>
              <a:t>+</a:t>
            </a:r>
            <a:r>
              <a:rPr lang="en-US" altLang="en-US" dirty="0"/>
              <a:t> exits the cell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However , transport of K</a:t>
            </a:r>
            <a:r>
              <a:rPr lang="en-US" altLang="en-US" baseline="30000" dirty="0"/>
              <a:t>+</a:t>
            </a:r>
            <a:r>
              <a:rPr lang="en-US" altLang="en-US" dirty="0"/>
              <a:t> predominates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Repolarization occurs slowly at this time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Phase 3 ( final fast repolarization phase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Outward transport of K</a:t>
            </a:r>
            <a:r>
              <a:rPr lang="en-US" altLang="en-US" baseline="30000" dirty="0"/>
              <a:t>+</a:t>
            </a:r>
            <a:r>
              <a:rPr lang="en-US" altLang="en-US" dirty="0"/>
              <a:t> continues while voltage-gated Ca</a:t>
            </a:r>
            <a:r>
              <a:rPr lang="en-US" altLang="en-US" baseline="30000" dirty="0"/>
              <a:t>2+ </a:t>
            </a:r>
            <a:r>
              <a:rPr lang="en-US" altLang="en-US" dirty="0"/>
              <a:t>channels close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Causes fast repolarization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  <a:p>
            <a:pPr lvl="3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5F056-C2A7-F143-BFF3-353F2AA1A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32" y="496957"/>
            <a:ext cx="4836810" cy="54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Muscle Fiber / Cell – </a:t>
            </a:r>
            <a:r>
              <a:rPr lang="en-US" altLang="en-US" sz="3600" b="1" dirty="0">
                <a:solidFill>
                  <a:srgbClr val="72FED1"/>
                </a:solidFill>
              </a:rPr>
              <a:t>Contraction</a:t>
            </a:r>
            <a:endParaRPr lang="en-US" sz="3600" dirty="0">
              <a:solidFill>
                <a:srgbClr val="FF707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496957"/>
            <a:ext cx="11966713" cy="627159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Action potential of cardiac muscle cell causes contraction of cardiac muscle cell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Excitation-Contraction Coupling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Sliding filament model ( thin filament slides over thick filament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Calcium from phase 2 ( trigger calcium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Causes calcium to be released from sarcoplasmic reticulum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Calcium-induced calcium release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Calcium binds to troponin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Initiates sliding filament model</a:t>
            </a:r>
          </a:p>
          <a:p>
            <a:pPr lvl="5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Thin filament slides over thick filament</a:t>
            </a:r>
          </a:p>
          <a:p>
            <a:pPr lvl="6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Causes shortening of sarcomere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Contraction stops when calcium is pumped back into the sarcoplasmic reticulum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Contraction of the atrial and ventricular myocardium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Allows ventricles to pump blood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Right ventricle pumps blood into the pulmonary trunk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Left ventricle pumps blood into the aorta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  <a:p>
            <a:pPr lvl="3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7831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Electrocardiogram ( ECG ) / </a:t>
            </a:r>
            <a:r>
              <a:rPr lang="en-US" altLang="en-US" sz="3600" b="1" dirty="0" err="1"/>
              <a:t>Elektrokardiogram</a:t>
            </a:r>
            <a:r>
              <a:rPr lang="en-US" altLang="en-US" sz="3600" b="1" dirty="0"/>
              <a:t> ( EKG )</a:t>
            </a:r>
            <a:endParaRPr lang="en-US" sz="3600" dirty="0">
              <a:solidFill>
                <a:srgbClr val="FF707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496957"/>
            <a:ext cx="11966713" cy="62715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Recording of the electrical activity ( i.e. action potentials ) of cardiac muscle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Electrical activity can be recorded on the surface of the body		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Amplitude of electrical activity is large , which is why it can be measured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Amplitude is large because the heart is a functional </a:t>
            </a:r>
            <a:r>
              <a:rPr lang="en-US" altLang="en-US" dirty="0" err="1"/>
              <a:t>syncitium</a:t>
            </a:r>
            <a:endParaRPr lang="en-US" altLang="en-US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B8336A"/>
                </a:solidFill>
              </a:rPr>
              <a:t>NOT </a:t>
            </a:r>
            <a:r>
              <a:rPr lang="en-US" altLang="en-US" dirty="0"/>
              <a:t>a recording of the action potentials of the cardiac conduction system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B8336A"/>
                </a:solidFill>
              </a:rPr>
              <a:t>NOT</a:t>
            </a:r>
            <a:r>
              <a:rPr lang="en-US" altLang="en-US" dirty="0"/>
              <a:t> a recording of mechanical activity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Recorded with an </a:t>
            </a:r>
            <a:r>
              <a:rPr lang="en-US" altLang="en-US" b="1" dirty="0"/>
              <a:t>electrocardiograph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326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F79B-ED6E-C647-9BE9-3A943B45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Cardiac Conduction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F96-6D29-EA45-B5C6-CDCA6CE6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dirty="0"/>
              <a:t>Group of specialized , highly excitable cells that control heart rate</a:t>
            </a: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dirty="0"/>
              <a:t>Spontaneously generates and conducts action potentials</a:t>
            </a:r>
          </a:p>
          <a:p>
            <a:pPr marL="914400" lvl="1" indent="-457200">
              <a:spcBef>
                <a:spcPct val="0"/>
              </a:spcBef>
            </a:pPr>
            <a:r>
              <a:rPr lang="en-US" dirty="0"/>
              <a:t>Sinoatrial node ( SA node )</a:t>
            </a:r>
          </a:p>
          <a:p>
            <a:pPr marL="914400" lvl="1" indent="-457200">
              <a:spcBef>
                <a:spcPct val="0"/>
              </a:spcBef>
            </a:pPr>
            <a:r>
              <a:rPr lang="en-US" dirty="0"/>
              <a:t>Atrioventricular node ( AV node )</a:t>
            </a:r>
          </a:p>
          <a:p>
            <a:pPr marL="914400" lvl="1" indent="-457200">
              <a:spcBef>
                <a:spcPct val="0"/>
              </a:spcBef>
            </a:pPr>
            <a:r>
              <a:rPr lang="en-US" dirty="0"/>
              <a:t>AV bundle / Bundle of His</a:t>
            </a:r>
          </a:p>
          <a:p>
            <a:pPr marL="914400" lvl="1" indent="-457200">
              <a:spcBef>
                <a:spcPct val="0"/>
              </a:spcBef>
            </a:pPr>
            <a:r>
              <a:rPr lang="en-US" dirty="0"/>
              <a:t>Purkinje fibers</a:t>
            </a:r>
          </a:p>
        </p:txBody>
      </p:sp>
    </p:spTree>
    <p:extLst>
      <p:ext uri="{BB962C8B-B14F-4D97-AF65-F5344CB8AC3E}">
        <p14:creationId xmlns:p14="http://schemas.microsoft.com/office/powerpoint/2010/main" val="1117208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Electrocardiogram ( ECG ) / </a:t>
            </a:r>
            <a:r>
              <a:rPr lang="en-US" altLang="en-US" sz="3600" b="1" dirty="0" err="1"/>
              <a:t>Elektrokardiogram</a:t>
            </a:r>
            <a:r>
              <a:rPr lang="en-US" altLang="en-US" sz="3600" b="1" dirty="0"/>
              <a:t> ( EKG )</a:t>
            </a:r>
            <a:endParaRPr lang="en-US" sz="3600" dirty="0">
              <a:solidFill>
                <a:srgbClr val="FF707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496957"/>
            <a:ext cx="11966713" cy="62715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Recording of the electrical activity ( i.e. action potentials ) of cardiac muscle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Electrical activity can be recorded on the surface of the body		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Amplitude of electrical activity is large , which is why it can be measured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Amplitude is large because the heart is a functional </a:t>
            </a:r>
            <a:r>
              <a:rPr lang="en-US" altLang="en-US" dirty="0" err="1"/>
              <a:t>syncitium</a:t>
            </a:r>
            <a:endParaRPr lang="en-US" altLang="en-US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B8336A"/>
                </a:solidFill>
              </a:rPr>
              <a:t>NOT </a:t>
            </a:r>
            <a:r>
              <a:rPr lang="en-US" altLang="en-US" dirty="0"/>
              <a:t>a recording of the action potentials of the cardiac conduction system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B8336A"/>
                </a:solidFill>
              </a:rPr>
              <a:t>NOT</a:t>
            </a:r>
            <a:r>
              <a:rPr lang="en-US" altLang="en-US" dirty="0"/>
              <a:t> a recording of mechanical activity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Recorded with an </a:t>
            </a:r>
            <a:r>
              <a:rPr lang="en-US" altLang="en-US" b="1" dirty="0"/>
              <a:t>electrocardiograph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230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89452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Leads</a:t>
            </a:r>
            <a:endParaRPr lang="en-US" sz="3600" dirty="0">
              <a:solidFill>
                <a:srgbClr val="72FED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586409"/>
            <a:ext cx="11966713" cy="62715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b="1" dirty="0">
                <a:ea typeface="Times New Roman" panose="02020603050405020304" pitchFamily="18" charset="0"/>
              </a:rPr>
              <a:t>Standard bipolar limb leads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 the electrical activity of the heart in a frontal plane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Lead I: right arm ( – ) to left arm ( +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Measures electrical activity across the heart at a 0° angle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Lead II: right arm ( – ) to left leg ( +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Measures electrical activity across the heart at a +60° angle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Lead III: left arm ( – ) to left leg ( +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Measures electrical activity across the heart at a +120° angle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b="1" dirty="0">
                <a:ea typeface="Times New Roman" panose="02020603050405020304" pitchFamily="18" charset="0"/>
              </a:rPr>
              <a:t>Augmented unipolar limb leads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 the electrical activity of the heart in a frontal plane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aVR: right arm ( + ) to central terminal ground lead ( joining of left arm and left leg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Measures electrical activity across the heart at a –150° angle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aVL</a:t>
            </a:r>
            <a:r>
              <a:rPr lang="en-US" dirty="0">
                <a:ea typeface="Times New Roman" panose="02020603050405020304" pitchFamily="18" charset="0"/>
              </a:rPr>
              <a:t>: left arm ( + ) to central terminal ground lead ( joining of left leg and right arm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Measures electrical activity across the heart at a –30° angle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</a:rPr>
              <a:t>aVF</a:t>
            </a:r>
            <a:r>
              <a:rPr lang="en-US" dirty="0">
                <a:ea typeface="Times New Roman" panose="02020603050405020304" pitchFamily="18" charset="0"/>
              </a:rPr>
              <a:t>: left leg ( + ) to central terminal ground lead ( joining of right arm and left arm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Measures electrical activity across the heart at a +90° angle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b="1" dirty="0">
                <a:ea typeface="Times New Roman" panose="02020603050405020304" pitchFamily="18" charset="0"/>
              </a:rPr>
              <a:t>Chest leads / Precordial leads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Measure the electrical activity of the heart in a transverse plane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dirty="0">
                <a:ea typeface="Times New Roman" panose="02020603050405020304" pitchFamily="18" charset="0"/>
              </a:rPr>
              <a:t> V1 , V2 , V3 , V4 , V5 , V6 leads arranged across the chest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820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Limb Lead Electrode Placement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616E8-9BF6-CC47-818A-AEBF010D0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1" y="667861"/>
            <a:ext cx="10860157" cy="602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33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Chest / Precordial Lead Electrode Placement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5" name="Picture 8" descr="Image result for 12 lead ecg electrode placement">
            <a:extLst>
              <a:ext uri="{FF2B5EF4-FFF2-40B4-BE49-F238E27FC236}">
                <a16:creationId xmlns:a16="http://schemas.microsoft.com/office/drawing/2014/main" id="{D740F64E-D903-E349-9962-75D98553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94" y="715616"/>
            <a:ext cx="7362411" cy="588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885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6EDCBEF2-30E2-7342-BBE3-4EE912129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560" y="4338085"/>
            <a:ext cx="486971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Limb Leads: measure the electrical activity of the heart in a frontal plane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</a:rPr>
              <a:t>Chest Leads: measure the electrical activity of the heart in a transverse plane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BDEE10-1822-8641-AF42-0477F42C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70" y="461962"/>
            <a:ext cx="6216297" cy="5934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C5DD1F-35C4-3542-A2B6-1E67D7764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81" y="691669"/>
            <a:ext cx="4704470" cy="32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50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F16EF3-4512-A24C-A1AF-229013079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80" y="0"/>
            <a:ext cx="630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3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Trace</a:t>
            </a:r>
            <a:endParaRPr lang="en-US" sz="3600" dirty="0">
              <a:solidFill>
                <a:srgbClr val="72FED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496957"/>
            <a:ext cx="11966713" cy="62715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P wave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Measure of the depolarization of atrial muscle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Normally 80 to 120 msec in duration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QRS complex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Measure of the depolarization of ventricular muscle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Normally 60 to 100 msec in duration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T wave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Measure of the repolarization of ventricular muscle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Normally 160 to 200 msec in duration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PQ interval / PR interval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From the beginning of the P wave to the beginning of the Q wave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Time from onset of atrial depolarization to onset of ventricular depolarization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Time it takes action potentials to conduct through cardiac conduction system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Normally 120 to 200 msec in duration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4200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Trace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ED824-BDCF-0D4D-8689-DA61611F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15" y="597195"/>
            <a:ext cx="5727970" cy="626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Trace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EED824-BDCF-0D4D-8689-DA61611F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015" y="597195"/>
            <a:ext cx="5727970" cy="6260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C2E0A-5CB6-D142-939F-189F320D06C7}"/>
              </a:ext>
            </a:extLst>
          </p:cNvPr>
          <p:cNvSpPr txBox="1"/>
          <p:nvPr/>
        </p:nvSpPr>
        <p:spPr>
          <a:xfrm>
            <a:off x="3338623" y="6178667"/>
            <a:ext cx="1478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Box = 50 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4A037-4172-0A4E-840A-D8F2F76DD05B}"/>
              </a:ext>
            </a:extLst>
          </p:cNvPr>
          <p:cNvSpPr txBox="1"/>
          <p:nvPr/>
        </p:nvSpPr>
        <p:spPr>
          <a:xfrm>
            <a:off x="3338623" y="6463571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Line = 250 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5F70FF-2BFA-3447-BAFF-470D2CA8B601}"/>
              </a:ext>
            </a:extLst>
          </p:cNvPr>
          <p:cNvSpPr/>
          <p:nvPr/>
        </p:nvSpPr>
        <p:spPr>
          <a:xfrm>
            <a:off x="4521369" y="3463186"/>
            <a:ext cx="1411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P = 80 to 120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B70C2-5894-4A47-9519-6311913B4083}"/>
              </a:ext>
            </a:extLst>
          </p:cNvPr>
          <p:cNvSpPr/>
          <p:nvPr/>
        </p:nvSpPr>
        <p:spPr>
          <a:xfrm>
            <a:off x="6511701" y="5385131"/>
            <a:ext cx="172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QRS = 60 to 100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49BC7-0365-AC43-8FE1-C6CDFD300498}"/>
              </a:ext>
            </a:extLst>
          </p:cNvPr>
          <p:cNvSpPr/>
          <p:nvPr/>
        </p:nvSpPr>
        <p:spPr>
          <a:xfrm>
            <a:off x="6886452" y="3059668"/>
            <a:ext cx="1575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T = 160 to 200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971A04-8A1D-9043-ACCA-4F0EF3B4BD5D}"/>
              </a:ext>
            </a:extLst>
          </p:cNvPr>
          <p:cNvSpPr/>
          <p:nvPr/>
        </p:nvSpPr>
        <p:spPr>
          <a:xfrm>
            <a:off x="4358665" y="5015799"/>
            <a:ext cx="1737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PQ = 120 to 200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20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15_22">
            <a:extLst>
              <a:ext uri="{FF2B5EF4-FFF2-40B4-BE49-F238E27FC236}">
                <a16:creationId xmlns:a16="http://schemas.microsoft.com/office/drawing/2014/main" id="{AE218F02-950B-3D45-A71F-C19FB894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51" y="0"/>
            <a:ext cx="100360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91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FB9D1-A979-CB48-AEE3-D83D5591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68" y="0"/>
            <a:ext cx="8091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71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A655D3-C1EF-8D44-BBC8-BA494AF5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84"/>
            <a:ext cx="12192000" cy="67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6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Trace of Limb Leads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5" name="Picture 7" descr="electrocardiogram limb lead tracings">
            <a:extLst>
              <a:ext uri="{FF2B5EF4-FFF2-40B4-BE49-F238E27FC236}">
                <a16:creationId xmlns:a16="http://schemas.microsoft.com/office/drawing/2014/main" id="{9AB6FDFD-C6E1-2B48-8945-C08A76C0C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35" y="520174"/>
            <a:ext cx="10015330" cy="633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391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ECG – </a:t>
            </a:r>
            <a:r>
              <a:rPr lang="en-US" altLang="en-US" sz="3600" b="1" dirty="0">
                <a:solidFill>
                  <a:srgbClr val="72FED1"/>
                </a:solidFill>
              </a:rPr>
              <a:t>12 Lead Trace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C2D7596-DF0A-7F48-A6FD-E844E981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20" y="719272"/>
            <a:ext cx="12221820" cy="59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653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Arrhythmia / Dysrhythmia</a:t>
            </a:r>
            <a:endParaRPr lang="en-US" sz="3600" dirty="0">
              <a:solidFill>
                <a:srgbClr val="72FED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755374"/>
            <a:ext cx="11966713" cy="60131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Condition where the electrical activity is irregular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B3EF1-8184-9A4D-BCDC-4D9BDCBF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13" y="1478714"/>
            <a:ext cx="11042374" cy="50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9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8" y="0"/>
            <a:ext cx="11966713" cy="49695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Tachycardia</a:t>
            </a:r>
            <a:endParaRPr lang="en-US" sz="3600" dirty="0">
              <a:solidFill>
                <a:srgbClr val="72FED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755374"/>
            <a:ext cx="11966713" cy="60131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Tachycardia – heart rate above 100 beats per minute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 err="1"/>
              <a:t>e.g</a:t>
            </a:r>
            <a:r>
              <a:rPr lang="en-US" altLang="en-US" dirty="0"/>
              <a:t> . high sympathetic tone; hyperthyroidism , ectopic pacemaker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/>
          </a:p>
        </p:txBody>
      </p:sp>
      <p:pic>
        <p:nvPicPr>
          <p:cNvPr id="5" name="Picture 6" descr="aRegularheartbeatsa">
            <a:extLst>
              <a:ext uri="{FF2B5EF4-FFF2-40B4-BE49-F238E27FC236}">
                <a16:creationId xmlns:a16="http://schemas.microsoft.com/office/drawing/2014/main" id="{475249F1-68FB-6243-A430-20A6E45B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82" y="2832652"/>
            <a:ext cx="8937389" cy="1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sinustachycardia">
            <a:extLst>
              <a:ext uri="{FF2B5EF4-FFF2-40B4-BE49-F238E27FC236}">
                <a16:creationId xmlns:a16="http://schemas.microsoft.com/office/drawing/2014/main" id="{CB7AB4F2-A961-BD43-B88E-2F61639C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82" y="4363853"/>
            <a:ext cx="8909727" cy="125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89AF16C-6920-5D4F-A8FA-FECA1DD76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1" y="3198167"/>
            <a:ext cx="1141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>
                    <a:lumMod val="65000"/>
                  </a:schemeClr>
                </a:solidFill>
              </a:rPr>
              <a:t>normal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B5EAF97D-AA89-0D4B-9442-656531217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63" y="4800599"/>
            <a:ext cx="1739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>
                    <a:lumMod val="65000"/>
                  </a:schemeClr>
                </a:solidFill>
              </a:rPr>
              <a:t>tachycardia</a:t>
            </a:r>
          </a:p>
        </p:txBody>
      </p:sp>
    </p:spTree>
    <p:extLst>
      <p:ext uri="{BB962C8B-B14F-4D97-AF65-F5344CB8AC3E}">
        <p14:creationId xmlns:p14="http://schemas.microsoft.com/office/powerpoint/2010/main" val="4156466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b="1" i="1" dirty="0">
                <a:solidFill>
                  <a:schemeClr val="bg1">
                    <a:lumMod val="65000"/>
                  </a:schemeClr>
                </a:solidFill>
              </a:rPr>
              <a:t>Normal: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Conduction of action potentials is slowed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Not serious . . . needs no medical attention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alt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b="1" i="1" dirty="0">
                <a:solidFill>
                  <a:schemeClr val="bg1">
                    <a:lumMod val="65000"/>
                  </a:schemeClr>
                </a:solidFill>
              </a:rPr>
              <a:t> First-Degree:</a:t>
            </a: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Type I  /  Wenckebach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Conduction of action potentials is slowed more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Not too serious but dizziness can occur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b="1" i="1" dirty="0">
                <a:solidFill>
                  <a:schemeClr val="bg1">
                    <a:lumMod val="65000"/>
                  </a:schemeClr>
                </a:solidFill>
              </a:rPr>
              <a:t>Second-Degree:</a:t>
            </a: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Type II  /  Mobitz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Conduction of action potentials is slowed more and blocked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Most will require an </a:t>
            </a:r>
            <a:r>
              <a:rPr lang="en-US" altLang="en-US" b="1" dirty="0">
                <a:solidFill>
                  <a:schemeClr val="bg1">
                    <a:lumMod val="65000"/>
                  </a:schemeClr>
                </a:solidFill>
              </a:rPr>
              <a:t>artificial pacemaker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b="1" dirty="0">
                <a:solidFill>
                  <a:schemeClr val="bg1">
                    <a:lumMod val="65000"/>
                  </a:schemeClr>
                </a:solidFill>
              </a:rPr>
              <a:t> Third-Degree: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Complete block of action potential conduction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No relationship between P wave and QRS complex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Most often due to heart disease or congenital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Artificial pacemaker will be required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Heart Block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15" name="Picture 4" descr="heartblocks">
            <a:extLst>
              <a:ext uri="{FF2B5EF4-FFF2-40B4-BE49-F238E27FC236}">
                <a16:creationId xmlns:a16="http://schemas.microsoft.com/office/drawing/2014/main" id="{DD1EB7E0-3623-6745-B009-5D12A4CDE5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864704"/>
            <a:ext cx="5910471" cy="577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816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964C3-B64D-4245-9506-0A237EB29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005"/>
            <a:ext cx="12192000" cy="629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4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9" y="725557"/>
            <a:ext cx="11539332" cy="455212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Block of action potential in atria; AV node activated sporadically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No observable P waves and no constant QRS spacing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Atria do not fully contract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Certain percentage of blood fails to be delivered to the ventricles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Often presents with no symptoms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Reason: sufficient amount of blood is delivered to the ventricles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However , increases risk of blood clots due to stasis in atria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Atrial Fibrillation</a:t>
            </a:r>
            <a:endParaRPr lang="en-US" sz="3600" dirty="0">
              <a:solidFill>
                <a:srgbClr val="72FED1"/>
              </a:solidFill>
            </a:endParaRPr>
          </a:p>
        </p:txBody>
      </p:sp>
      <p:pic>
        <p:nvPicPr>
          <p:cNvPr id="6" name="Picture 6" descr="Screen Shot 2018-12-31 at 5.46.54 PM.png">
            <a:extLst>
              <a:ext uri="{FF2B5EF4-FFF2-40B4-BE49-F238E27FC236}">
                <a16:creationId xmlns:a16="http://schemas.microsoft.com/office/drawing/2014/main" id="{0514E5D7-1CF7-7643-B6EB-C157B8A52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03" y="4412974"/>
            <a:ext cx="85645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519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0E531-D0B1-3B43-BADF-9B309E823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01"/>
            <a:ext cx="12192000" cy="67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2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Valves function to allow the flow of blood through the heart in only one direction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Blood from atria to ventricles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Blood from ventricles to great arteries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Opening and closing of valves is passive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Dictated by pressure changes in the chambers of the heart and great arteries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Atrioventricular ( AV ) valves ( tricuspid valve and mitral valve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Open when atrial pressure exceeds ventricular pressure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Close when ventricular pressure exceeds atrial pressure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Semilunar valves ( pulmonary valve and aortic valve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Open when ventricular pressure exceeds pulmonary trunk and aortic pressure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Close when pulmonary trunk and aortic pressures exceed ventricular pressure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i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 Closing of valves and the collision of blood against them produce heart sounds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First heart sound ( “</a:t>
            </a:r>
            <a:r>
              <a:rPr lang="en-US" altLang="en-US" i="1" dirty="0" err="1">
                <a:solidFill>
                  <a:schemeClr val="bg1">
                    <a:lumMod val="65000"/>
                  </a:schemeClr>
                </a:solidFill>
              </a:rPr>
              <a:t>lub</a:t>
            </a: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” ) – S</a:t>
            </a:r>
            <a:r>
              <a:rPr lang="en-US" altLang="en-US" i="1" baseline="-25000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Closing of AV valves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Second heart sound ( “dub” ) – S</a:t>
            </a:r>
            <a:r>
              <a:rPr lang="en-US" altLang="en-US" i="1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i="1" dirty="0">
                <a:solidFill>
                  <a:schemeClr val="bg1">
                    <a:lumMod val="65000"/>
                  </a:schemeClr>
                </a:solidFill>
              </a:rPr>
              <a:t>Closing of pulmonary and aortic semilunar valves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Opening and Closing of Heart Valves</a:t>
            </a:r>
          </a:p>
        </p:txBody>
      </p:sp>
    </p:spTree>
    <p:extLst>
      <p:ext uri="{BB962C8B-B14F-4D97-AF65-F5344CB8AC3E}">
        <p14:creationId xmlns:p14="http://schemas.microsoft.com/office/powerpoint/2010/main" val="323763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14F24-D94C-E44A-8868-7B304690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36"/>
            <a:ext cx="12192000" cy="65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64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2F035-0AF2-9245-92CD-3E14813C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202"/>
            <a:ext cx="12192000" cy="64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77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FEDF4-E52B-9E4F-BA35-22A93716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86"/>
            <a:ext cx="12192000" cy="654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9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94EFA-04F2-5F4A-BD28-CD410233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765"/>
            <a:ext cx="12192000" cy="61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11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FDF101-9124-FA4F-B4CF-58361D49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280"/>
            <a:ext cx="12192000" cy="61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8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49D49A-1895-144B-BAAD-6440332D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65" y="0"/>
            <a:ext cx="10401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7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Indicates turbulent blood flow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Septal defects ( hole in the septum ) and increased blood flow through the heart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Valve disorders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Stenosis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Narrowing of valves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Creates resistance to flow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Murmur heard when blood flows through valve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Insufficiency / Regurgitation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Improper closing of valves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Back flow of blood through valve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Murmur heard when valves close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Aortic valve disorders are the most common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Systolic murmur ( between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and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AV regurgitation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Semilunar stenosis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Diastolic murmur ( between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and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Semilunar regurgitation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AV stenosis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Heart Murmurs</a:t>
            </a:r>
          </a:p>
        </p:txBody>
      </p:sp>
    </p:spTree>
    <p:extLst>
      <p:ext uri="{BB962C8B-B14F-4D97-AF65-F5344CB8AC3E}">
        <p14:creationId xmlns:p14="http://schemas.microsoft.com/office/powerpoint/2010/main" val="785122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347869"/>
            <a:ext cx="11966713" cy="22561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Second intercostal space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Left side slightly away from midline: pulmonary semilunar valve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Right side slightly away from midline: aortic semilunar valve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Fifth intercostal space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Left side slightly away from midline: tricuspid valve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Left side close to the nipple line: mitral valve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719" y="0"/>
            <a:ext cx="5125281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Auscultations of the Heart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1A2EEF8-EBED-CE46-8246-7A002531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30" y="2633879"/>
            <a:ext cx="4416425" cy="416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A27DBC1-427C-BC4C-A411-F77FC1CDD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39" y="2618644"/>
            <a:ext cx="3843133" cy="417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4468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Events that make up one heart beat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Systole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Heart spends approximately ⅓ of its time in systole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Atrial systole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Time the atria are contracting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systole 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Time the ventricles are contracting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If systole is used without specifying a chamber , ventricular systole is implied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Diastole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Heart spends approximately ⅔ of its time in diastole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Atrial diastole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Time the atria are relaxing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diastole 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Time the ventricles are relaxing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If diastole is used without specifying a chamber , ventricular diastole is implied</a:t>
            </a:r>
          </a:p>
          <a:p>
            <a:pPr marL="457200" lvl="1" indent="0">
              <a:lnSpc>
                <a:spcPct val="120000"/>
              </a:lnSpc>
              <a:spcBef>
                <a:spcPct val="0"/>
              </a:spcBef>
              <a:buNone/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Divided into five periods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Isovolumic contraction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Period of ejection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Isovolumic relaxation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Passive ventricular filling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Active ventricular filling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Cycle</a:t>
            </a:r>
          </a:p>
        </p:txBody>
      </p:sp>
    </p:spTree>
    <p:extLst>
      <p:ext uri="{BB962C8B-B14F-4D97-AF65-F5344CB8AC3E}">
        <p14:creationId xmlns:p14="http://schemas.microsoft.com/office/powerpoint/2010/main" val="1952723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E3E9B-4630-804E-91B6-EB0C690C6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002"/>
            <a:ext cx="12192000" cy="61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86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CC5AFC-1959-524A-8449-7639B4F6C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31" y="0"/>
            <a:ext cx="6227936" cy="6858000"/>
          </a:xfrm>
          <a:prstGeom prst="rect">
            <a:avLst/>
          </a:prstGeom>
        </p:spPr>
      </p:pic>
      <p:sp>
        <p:nvSpPr>
          <p:cNvPr id="5" name="Line 19">
            <a:extLst>
              <a:ext uri="{FF2B5EF4-FFF2-40B4-BE49-F238E27FC236}">
                <a16:creationId xmlns:a16="http://schemas.microsoft.com/office/drawing/2014/main" id="{D8146C4E-761C-3846-9775-D6DA2F4FF1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2595" y="2439292"/>
            <a:ext cx="714680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7B6AC9E1-92B3-104A-98FC-9A7433C6A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466" y="1214636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>
                    <a:lumMod val="65000"/>
                  </a:schemeClr>
                </a:solidFill>
              </a:rPr>
              <a:t>Systole</a:t>
            </a:r>
          </a:p>
        </p:txBody>
      </p:sp>
      <p:sp>
        <p:nvSpPr>
          <p:cNvPr id="7" name="Text Box 20">
            <a:extLst>
              <a:ext uri="{FF2B5EF4-FFF2-40B4-BE49-F238E27FC236}">
                <a16:creationId xmlns:a16="http://schemas.microsoft.com/office/drawing/2014/main" id="{713EF6B8-E13C-4240-B2D6-C5DFFF86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338" y="4416920"/>
            <a:ext cx="1244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>
                    <a:lumMod val="65000"/>
                  </a:schemeClr>
                </a:solidFill>
              </a:rPr>
              <a:t>Diastole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D5D3F131-5E9F-B44A-96EA-1606289B1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234" y="4979343"/>
            <a:ext cx="1755744" cy="27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active ventricular filling</a:t>
            </a:r>
          </a:p>
        </p:txBody>
      </p:sp>
      <p:sp>
        <p:nvSpPr>
          <p:cNvPr id="9" name="Text Box 16">
            <a:extLst>
              <a:ext uri="{FF2B5EF4-FFF2-40B4-BE49-F238E27FC236}">
                <a16:creationId xmlns:a16="http://schemas.microsoft.com/office/drawing/2014/main" id="{18B55CC4-4D13-EC4E-BF5A-98388B406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853" y="6082302"/>
            <a:ext cx="1580317" cy="27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isovolumic relaxation</a:t>
            </a: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id="{85816E2F-505E-3049-BCDD-016AB5E3A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201" y="1849246"/>
            <a:ext cx="1838298" cy="27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passive ventricular filling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0E08C3BE-F869-9F46-BC33-0A844EAC8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269" y="1476545"/>
            <a:ext cx="1906111" cy="30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isovolumic contraction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CA03C31-901C-E545-BB4E-B88924B2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2120" y="5014968"/>
            <a:ext cx="1506609" cy="30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period of ejection</a:t>
            </a:r>
          </a:p>
        </p:txBody>
      </p:sp>
    </p:spTree>
    <p:extLst>
      <p:ext uri="{BB962C8B-B14F-4D97-AF65-F5344CB8AC3E}">
        <p14:creationId xmlns:p14="http://schemas.microsoft.com/office/powerpoint/2010/main" val="160844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4F79B-ED6E-C647-9BE9-3A943B45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b="1" dirty="0"/>
              <a:t>Cardiac Conduction System – </a:t>
            </a:r>
            <a:r>
              <a:rPr lang="en-US" altLang="en-US" b="1" dirty="0">
                <a:solidFill>
                  <a:srgbClr val="72FED1"/>
                </a:solidFill>
              </a:rPr>
              <a:t>Action Potential</a:t>
            </a:r>
            <a:endParaRPr lang="en-US" dirty="0">
              <a:solidFill>
                <a:srgbClr val="72FED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CF96-6D29-EA45-B5C6-CDCA6CE6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Pacemaker potential initiated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Slow depolarization from resting </a:t>
            </a:r>
            <a:r>
              <a:rPr lang="en-US" altLang="en-US" dirty="0" err="1"/>
              <a:t>V</a:t>
            </a:r>
            <a:r>
              <a:rPr lang="en-US" altLang="en-US" baseline="-25000" dirty="0" err="1"/>
              <a:t>m</a:t>
            </a:r>
            <a:r>
              <a:rPr lang="en-US" altLang="en-US" dirty="0"/>
              <a:t> towards threshold</a:t>
            </a:r>
          </a:p>
          <a:p>
            <a:pPr marL="1371600" lvl="2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Via the opening of HCN channels and Ca</a:t>
            </a:r>
            <a:r>
              <a:rPr lang="en-US" altLang="en-US" baseline="30000" dirty="0"/>
              <a:t>2+ </a:t>
            </a:r>
            <a:r>
              <a:rPr lang="en-US" altLang="en-US" dirty="0"/>
              <a:t>channels</a:t>
            </a:r>
          </a:p>
          <a:p>
            <a:pPr marL="1828800" lvl="3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HCN channels transport Na</a:t>
            </a:r>
            <a:r>
              <a:rPr lang="en-US" altLang="en-US" baseline="30000" dirty="0"/>
              <a:t>+</a:t>
            </a:r>
            <a:r>
              <a:rPr lang="en-US" altLang="en-US" dirty="0"/>
              <a:t> inward</a:t>
            </a:r>
          </a:p>
          <a:p>
            <a:pPr marL="1828800" lvl="3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</a:t>
            </a:r>
            <a:r>
              <a:rPr lang="en-US" altLang="en-US" baseline="30000" dirty="0"/>
              <a:t>2+ </a:t>
            </a:r>
            <a:r>
              <a:rPr lang="en-US" altLang="en-US" dirty="0"/>
              <a:t>channels transport Ca</a:t>
            </a:r>
            <a:r>
              <a:rPr lang="en-US" altLang="en-US" baseline="30000" dirty="0"/>
              <a:t>2+ </a:t>
            </a:r>
            <a:r>
              <a:rPr lang="en-US" altLang="en-US" dirty="0"/>
              <a:t>inward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Fast depolarization occurs once threshold is reached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Opening of voltage-gated Ca</a:t>
            </a:r>
            <a:r>
              <a:rPr lang="en-US" altLang="en-US" baseline="30000" dirty="0"/>
              <a:t>2+ </a:t>
            </a:r>
            <a:r>
              <a:rPr lang="en-US" altLang="en-US" dirty="0"/>
              <a:t>channels</a:t>
            </a:r>
          </a:p>
          <a:p>
            <a:pPr marL="1371600" lvl="2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Ca</a:t>
            </a:r>
            <a:r>
              <a:rPr lang="en-US" altLang="en-US" baseline="30000" dirty="0"/>
              <a:t>2+</a:t>
            </a:r>
            <a:r>
              <a:rPr lang="en-US" altLang="en-US" dirty="0"/>
              <a:t> transported inward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Fast repolarization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Opening of voltage-gated K</a:t>
            </a:r>
            <a:r>
              <a:rPr lang="en-US" altLang="en-US" baseline="30000" dirty="0"/>
              <a:t>+</a:t>
            </a:r>
            <a:r>
              <a:rPr lang="en-US" altLang="en-US" dirty="0"/>
              <a:t> channels causes fast repolarization</a:t>
            </a:r>
          </a:p>
          <a:p>
            <a:pPr marL="1371600" lvl="2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K</a:t>
            </a:r>
            <a:r>
              <a:rPr lang="en-US" altLang="en-US" baseline="30000" dirty="0"/>
              <a:t>+</a:t>
            </a:r>
            <a:r>
              <a:rPr lang="en-US" altLang="en-US" dirty="0"/>
              <a:t> transported outward</a:t>
            </a:r>
          </a:p>
          <a:p>
            <a:pPr marL="457200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Action potentials conduct through the cardiac conduction system</a:t>
            </a:r>
          </a:p>
          <a:p>
            <a:pPr marL="914400" lvl="1" indent="-457200"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These action potentials then elicit action potentials in cardiac muscle</a:t>
            </a:r>
          </a:p>
        </p:txBody>
      </p:sp>
    </p:spTree>
    <p:extLst>
      <p:ext uri="{BB962C8B-B14F-4D97-AF65-F5344CB8AC3E}">
        <p14:creationId xmlns:p14="http://schemas.microsoft.com/office/powerpoint/2010/main" val="3418357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1567543"/>
            <a:ext cx="11966713" cy="51214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Isovolumic contraction ( part of systole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Ventricles begin to contract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Ventricular pressure increases and eventually exceeds atrial pressure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AV valves snap shut (all heart valves are now closed)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Therefore, no blood flow into or out of ventricles</a:t>
            </a:r>
          </a:p>
          <a:p>
            <a:pPr lvl="5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blood volume does not change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First heart sound (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1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AV insufficiency first heard at this time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Cycle – </a:t>
            </a:r>
            <a:r>
              <a:rPr lang="en-US" altLang="en-US" sz="3600" b="1" dirty="0">
                <a:solidFill>
                  <a:srgbClr val="72FED1"/>
                </a:solidFill>
              </a:rPr>
              <a:t>Systole – </a:t>
            </a:r>
            <a:r>
              <a:rPr lang="en-US" altLang="en-US" sz="3600" b="1" dirty="0">
                <a:solidFill>
                  <a:srgbClr val="B8336A"/>
                </a:solidFill>
              </a:rPr>
              <a:t>Isovolumic Contraction</a:t>
            </a:r>
          </a:p>
        </p:txBody>
      </p:sp>
    </p:spTree>
    <p:extLst>
      <p:ext uri="{BB962C8B-B14F-4D97-AF65-F5344CB8AC3E}">
        <p14:creationId xmlns:p14="http://schemas.microsoft.com/office/powerpoint/2010/main" val="2205760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D85AD-A3EE-B543-949D-4869AB323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34"/>
            <a:ext cx="12192000" cy="64937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4EF858-5B7A-5B41-9632-E6C27206B929}"/>
              </a:ext>
            </a:extLst>
          </p:cNvPr>
          <p:cNvSpPr/>
          <p:nvPr/>
        </p:nvSpPr>
        <p:spPr>
          <a:xfrm rot="19681515">
            <a:off x="5230375" y="4443742"/>
            <a:ext cx="21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End-diastolic volume</a:t>
            </a:r>
          </a:p>
        </p:txBody>
      </p:sp>
    </p:spTree>
    <p:extLst>
      <p:ext uri="{BB962C8B-B14F-4D97-AF65-F5344CB8AC3E}">
        <p14:creationId xmlns:p14="http://schemas.microsoft.com/office/powerpoint/2010/main" val="194432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is still evident at the onset of ejection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Ventricular pressure increases further and exceeds pressure of great arteries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Forces aortic and pulmonary semilunar valves to open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Blood ejected from ventricles into pulmonary trunk and aorta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Approximately same volume of blood ejected to each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This despite the great difference in pressure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Stroke volume ( SV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Volume of blood ejected to each great artery ( ~ 70 ml )		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End-diastolic volume ( EDV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Volume of blood in ventricles prior to ejection of blood ( ~ 120 ml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Ejection fraction ( EF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Percentage of blood ejected from each ventricle ( 55 to 70% is normal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EF = ( SV ) / ( EDV ) x 100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End-systolic volume ( ESV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Volume of blood in the ventricles after the stroke volume is ejected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ESV = ( EDV ) – ( SV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Semilunar stenosis first heard at this time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Cycle – </a:t>
            </a:r>
            <a:r>
              <a:rPr lang="en-US" altLang="en-US" sz="3600" b="1" dirty="0">
                <a:solidFill>
                  <a:srgbClr val="72FED1"/>
                </a:solidFill>
              </a:rPr>
              <a:t>Systole – </a:t>
            </a:r>
            <a:r>
              <a:rPr lang="en-US" altLang="en-US" sz="3600" b="1" dirty="0">
                <a:solidFill>
                  <a:srgbClr val="B8336A"/>
                </a:solidFill>
              </a:rPr>
              <a:t>Period of Ejection</a:t>
            </a:r>
          </a:p>
        </p:txBody>
      </p:sp>
    </p:spTree>
    <p:extLst>
      <p:ext uri="{BB962C8B-B14F-4D97-AF65-F5344CB8AC3E}">
        <p14:creationId xmlns:p14="http://schemas.microsoft.com/office/powerpoint/2010/main" val="25681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F4331-0956-3642-80AC-7EB34EC7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04"/>
            <a:ext cx="12192000" cy="63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86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Isovolumic relaxation ( part of diastole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Relaxation of ventricles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pressure decreases below pressure of great arteries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Semilunar valves snap shut ( all heart valves are now closed )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blood volume does not change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Second heart sound ( S2 )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Semilunar insufficiency first heard at this time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Passive ventricular filling ( part of diastole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Ventricular pressure decreases further and is now lower than atrial pressure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Forces AV valves to open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Blood flows passively from atria into ventricles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AV stenosis first heard at this time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Active ventricular filling ( part of diastole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Atria contract and actively fill ventricles with more blood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End-diastolic volume ( EDV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Volume of blood in ventricles when filled ( ~ 120 ml 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Cycle – </a:t>
            </a:r>
            <a:r>
              <a:rPr lang="en-US" altLang="en-US" sz="3600" b="1" dirty="0">
                <a:solidFill>
                  <a:srgbClr val="72FED1"/>
                </a:solidFill>
              </a:rPr>
              <a:t>Diastole</a:t>
            </a:r>
            <a:endParaRPr lang="en-US" altLang="en-US" sz="3600" b="1" dirty="0">
              <a:solidFill>
                <a:srgbClr val="B8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93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5CDAC-8D17-9442-997A-49887B66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296"/>
            <a:ext cx="12192000" cy="610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80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86213-41C6-274C-BB77-D3E19790B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887"/>
            <a:ext cx="12192000" cy="58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5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202842-7ECD-7542-ADD4-566104B9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865"/>
            <a:ext cx="12192000" cy="55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08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Volume of blood pumped by either the left or right ventricle per minute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 = ( SV ) x ( HR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      =  ( 70 ml blood / heart beat ) x ( 70 heart beats / minute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      =  4,900 ml blood / minute or 4.9 liters blood / minute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Heart is most efficient when heart rate is low and stroke volume is high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Inotropic – something that affects heart contractility and therefore stroke volume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Chronotropic – something that affects heart rate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Cardiac Output ( CO )</a:t>
            </a:r>
            <a:endParaRPr lang="en-US" altLang="en-US" sz="3600" b="1" dirty="0">
              <a:solidFill>
                <a:srgbClr val="B8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42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7AA54-4416-4F42-BD30-8682F8D63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218" y="0"/>
            <a:ext cx="607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95D7B-2F7F-6044-8F45-A8BB6A650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428" y="0"/>
            <a:ext cx="32195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7DF68-4088-8D48-9107-8955E5809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16" y="1136512"/>
            <a:ext cx="5195034" cy="45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5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790BC-694B-EB43-9F6E-7C7D6363F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3" y="0"/>
            <a:ext cx="11844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6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4DE8B-24DC-F94E-878A-3205A39BB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810"/>
            <a:ext cx="12192000" cy="56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6807BD-0142-BA44-B689-0F3457A8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" y="0"/>
            <a:ext cx="11924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5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Intrinsic Regulation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Extrinsic Regulation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Regulation of Cardiac Output</a:t>
            </a:r>
            <a:endParaRPr lang="en-US" altLang="en-US" sz="3600" b="1" dirty="0">
              <a:solidFill>
                <a:srgbClr val="B8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893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Health of the myocardium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Healthy: normal contractility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Unhealthy: decreased contractility ( negative inotropic effect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Preload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Volume of blood in the ventricle immediately prior to systole ( i.e. EDV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Frank – Starling law of the heart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Relationship between preload and heart contractility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Increased preload causes increased contractility ( to a point )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Increases SV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Positive inotropic effect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Decreased preload causes decreased contractility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Decreases SV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Negative inotropic effect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Small changes in preload cause changes in stroke volume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Intrinsic Factors</a:t>
            </a:r>
            <a:endParaRPr lang="en-US" altLang="en-US" sz="3600" b="1" dirty="0">
              <a:solidFill>
                <a:srgbClr val="B8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21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Afterload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Resistance in the great arteries that ventricles must overcome to pump blood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i.e. factors that affect blood pressure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Stroke volume remains constant with afterloads up to 180 mm Hg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However , heart must increase contractility to maintain SV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Intrinsic Factors</a:t>
            </a:r>
            <a:endParaRPr lang="en-US" altLang="en-US" sz="3600" b="1" dirty="0">
              <a:solidFill>
                <a:srgbClr val="B833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84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C644B1BB-567F-1142-B7A9-A5BD985A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474" y="981867"/>
            <a:ext cx="43338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AB5B5"/>
                </a:solidFill>
              </a:rPr>
              <a:t>Preload</a:t>
            </a:r>
            <a:r>
              <a:rPr lang="en-US" altLang="en-US" sz="2400" dirty="0">
                <a:solidFill>
                  <a:srgbClr val="BAB5B5"/>
                </a:solidFill>
              </a:rPr>
              <a:t>	     </a:t>
            </a:r>
            <a:r>
              <a:rPr lang="en-US" altLang="en-US" sz="2400" b="1" dirty="0">
                <a:solidFill>
                  <a:srgbClr val="BAB5B5"/>
                </a:solidFill>
              </a:rPr>
              <a:t>Stroke Volume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 90 ml			 50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120 ml		 70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150 ml		 90 ml	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180 ml		110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200 ml		125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220 ml		140 ml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507FBB5-27AA-9F46-8198-FF0C63860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652" y="981868"/>
            <a:ext cx="43243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BAB5B5"/>
                </a:solidFill>
              </a:rPr>
              <a:t>  Afterload</a:t>
            </a:r>
            <a:r>
              <a:rPr lang="en-US" altLang="en-US" sz="2400" dirty="0">
                <a:solidFill>
                  <a:srgbClr val="BAB5B5"/>
                </a:solidFill>
              </a:rPr>
              <a:t> 	    </a:t>
            </a:r>
            <a:r>
              <a:rPr lang="en-US" altLang="en-US" sz="2400" b="1" dirty="0">
                <a:solidFill>
                  <a:srgbClr val="BAB5B5"/>
                </a:solidFill>
              </a:rPr>
              <a:t>Stroke Volume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100 mmHg		70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120 mmHg		70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150 mmHg		70 ml	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180 mmHg		70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200 mmHg		60 ml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BAB5B5"/>
                </a:solidFill>
              </a:rPr>
              <a:t>220 mmHg		50 ml</a:t>
            </a:r>
          </a:p>
        </p:txBody>
      </p:sp>
    </p:spTree>
    <p:extLst>
      <p:ext uri="{BB962C8B-B14F-4D97-AF65-F5344CB8AC3E}">
        <p14:creationId xmlns:p14="http://schemas.microsoft.com/office/powerpoint/2010/main" val="2330432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Cardiac Control Centers of the Medulla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Hormones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Body Temperature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Extrinsic Regulation of Cardiac Output</a:t>
            </a:r>
          </a:p>
        </p:txBody>
      </p:sp>
    </p:spTree>
    <p:extLst>
      <p:ext uri="{BB962C8B-B14F-4D97-AF65-F5344CB8AC3E}">
        <p14:creationId xmlns:p14="http://schemas.microsoft.com/office/powerpoint/2010/main" val="34730632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Control via :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Medulla :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Autonomic Nervous System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Vagus Nerve :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Parasympathetic 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Primary controller of resting heart rate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Innervates SA node , AV node , atrial myocardium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Has an inhibitory influence on the heart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Decreases heart rate</a:t>
            </a:r>
          </a:p>
          <a:p>
            <a:pPr lvl="5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Negative chronotropic effect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Extrinsic Factors – </a:t>
            </a:r>
            <a:r>
              <a:rPr lang="en-US" altLang="en-US" sz="3600" b="1" dirty="0">
                <a:solidFill>
                  <a:srgbClr val="72FED1"/>
                </a:solidFill>
              </a:rPr>
              <a:t>Cardiac Control Center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2F8CA5-AEE9-AB4B-B3BA-A868658C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5" y="3818226"/>
            <a:ext cx="6539345" cy="30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536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Control via :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Cardiac Nerve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Autonomic Nervous System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Sympathetic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Primary controller of heart contractility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Contributes very little to resting heart rate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Can cause large changes in heart rate contractility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Innervates SA node , AV node , atrial and ventricular myocardium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Has an excitatory influence on the heart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Increases heart rate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chronotropic effect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Increases heat contractility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ionotropic effect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Extrinsic Factors – </a:t>
            </a:r>
            <a:r>
              <a:rPr lang="en-US" altLang="en-US" sz="3600" b="1" dirty="0">
                <a:solidFill>
                  <a:srgbClr val="72FED1"/>
                </a:solidFill>
              </a:rPr>
              <a:t>Cardiac Control Center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869D574-1CD3-9840-B0AE-EB55E813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47" y="4110794"/>
            <a:ext cx="5909953" cy="27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5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8D8993-70E8-2C44-8CA1-43E950CE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7449"/>
            <a:ext cx="12192000" cy="58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347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8B0A5-9BB5-6A41-90B7-8C2D9372C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49" y="0"/>
            <a:ext cx="10530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09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EADA2-F474-0B41-9A84-86075D06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486"/>
            <a:ext cx="12192000" cy="54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242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C329B-BA57-4545-9A99-647D59EF3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06"/>
            <a:ext cx="12192000" cy="6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08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E9729-1B6D-5A46-964A-DFBEC759E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99" y="0"/>
            <a:ext cx="904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69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EC412A-2BFF-9A46-BC0A-15120441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12" y="0"/>
            <a:ext cx="11206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3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E86BD-3BCE-1D4C-ADD4-3C70817B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7" y="0"/>
            <a:ext cx="12117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584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Epinephrine and norepinephrine released from adrenal gland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Increases heart rate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chronotropic effect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Increases heart contractility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inotropic effect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Thyroid hormones ( T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and T</a:t>
            </a:r>
            <a:r>
              <a:rPr lang="en-US" altLang="en-US" baseline="-25000" dirty="0">
                <a:solidFill>
                  <a:schemeClr val="bg1">
                    <a:lumMod val="65000"/>
                  </a:schemeClr>
                </a:solidFill>
              </a:rPr>
              <a:t>4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) released from thyroid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heart rate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chronotropic effect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heart contractility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inotropic effect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Extrinsic Factors – </a:t>
            </a:r>
            <a:r>
              <a:rPr lang="en-US" altLang="en-US" sz="3600" b="1" dirty="0">
                <a:solidFill>
                  <a:srgbClr val="72FED1"/>
                </a:solidFill>
              </a:rPr>
              <a:t>Hormones</a:t>
            </a:r>
          </a:p>
        </p:txBody>
      </p:sp>
    </p:spTree>
    <p:extLst>
      <p:ext uri="{BB962C8B-B14F-4D97-AF65-F5344CB8AC3E}">
        <p14:creationId xmlns:p14="http://schemas.microsoft.com/office/powerpoint/2010/main" val="15486495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change of 1°C changes heart rate approximately 10 beats per minute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Affects action potential generation and conduction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temperature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heart rate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Positive chronotropic effect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Decrease temperature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Decrease heart rate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Negative chronotropic effect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Extrinsic Factors – </a:t>
            </a:r>
            <a:r>
              <a:rPr lang="en-US" altLang="en-US" sz="3600" b="1" dirty="0">
                <a:solidFill>
                  <a:srgbClr val="72FED1"/>
                </a:solidFill>
              </a:rPr>
              <a:t>Body Temperature</a:t>
            </a:r>
          </a:p>
        </p:txBody>
      </p:sp>
    </p:spTree>
    <p:extLst>
      <p:ext uri="{BB962C8B-B14F-4D97-AF65-F5344CB8AC3E}">
        <p14:creationId xmlns:p14="http://schemas.microsoft.com/office/powerpoint/2010/main" val="5297292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8DF5A7DC-F5ED-4B48-88D2-B63111077E29}"/>
              </a:ext>
            </a:extLst>
          </p:cNvPr>
          <p:cNvGrpSpPr>
            <a:grpSpLocks/>
          </p:cNvGrpSpPr>
          <p:nvPr/>
        </p:nvGrpSpPr>
        <p:grpSpPr bwMode="auto">
          <a:xfrm>
            <a:off x="2837898" y="170898"/>
            <a:ext cx="6516204" cy="6516204"/>
            <a:chOff x="1892300" y="1790700"/>
            <a:chExt cx="4305300" cy="4305300"/>
          </a:xfrm>
        </p:grpSpPr>
        <p:pic>
          <p:nvPicPr>
            <p:cNvPr id="9" name="Picture 1" descr="Student-Auscultation-Manikin-SAM-Courtesy-of-Cardionics_Q320.jpg">
              <a:extLst>
                <a:ext uri="{FF2B5EF4-FFF2-40B4-BE49-F238E27FC236}">
                  <a16:creationId xmlns:a16="http://schemas.microsoft.com/office/drawing/2014/main" id="{227C191A-0B41-014A-A3F4-4EA8AB6F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300" y="1790700"/>
              <a:ext cx="4305300" cy="430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2">
              <a:extLst>
                <a:ext uri="{FF2B5EF4-FFF2-40B4-BE49-F238E27FC236}">
                  <a16:creationId xmlns:a16="http://schemas.microsoft.com/office/drawing/2014/main" id="{E9006440-73C4-DD42-8F73-489D45347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4038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/>
            </a:p>
          </p:txBody>
        </p:sp>
        <p:sp>
          <p:nvSpPr>
            <p:cNvPr id="11" name="Oval 3">
              <a:extLst>
                <a:ext uri="{FF2B5EF4-FFF2-40B4-BE49-F238E27FC236}">
                  <a16:creationId xmlns:a16="http://schemas.microsoft.com/office/drawing/2014/main" id="{C2F68FBC-835A-5740-A5B5-573A17AF1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400" y="4038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/>
            </a:p>
          </p:txBody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F225418B-18C9-1544-82D9-DE1670A5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3124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/>
            </a:p>
          </p:txBody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872C9948-8AEF-E24E-8AD4-63AA84D18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124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04280AC6-AC6B-E048-BCE1-63A16A359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819400"/>
              <a:ext cx="41549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</a:t>
              </a: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5FE7D759-A4FD-3E4E-A704-B0BBB2448F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2819400"/>
              <a:ext cx="3899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B</a:t>
              </a: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DD1B3538-C6D3-5D4A-BD37-0297932E23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4191000"/>
              <a:ext cx="3899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C</a:t>
              </a: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AB8AD2F7-4C37-5543-B539-407C41754B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200" y="4191000"/>
              <a:ext cx="4069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1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36778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Arteries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Strong , thick , muscular elastic vessels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Adapted to carry blood under high pressure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Highest normal pressure is approximately 110 mm Hg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Contain approximately 10% of total blood volume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Function to distribute blood to the body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Carry oxygen , nutrients , hormones , enzymes , etc. to cells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Continually branch down to arterioles ( smallest branches of an artery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Arterioles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Site of largest blood pressure drop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Contain approximately 5% of total blood volume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Contain large amounts of smooth muscle in their walls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Function to regulate blood pressure and blood flow to organs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Greatest resistance to blood flow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Blood flow and blood pressure influenced by sympathetic and local factors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Vessels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F1CFB-B3A3-3443-BFFD-8C17F4FE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655" y="0"/>
            <a:ext cx="8222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0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Factors Contributing to Venous Return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E19F5-D0A6-2048-BF97-385AA7C2B8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42189" y="577933"/>
            <a:ext cx="5307622" cy="628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72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Factors Contributing to Venous Return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5776B2-C391-A143-84F6-0E49822EBC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47224" y="646044"/>
            <a:ext cx="6897549" cy="619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31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Factors Contributing to Venous Return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CAEC86-BD4F-3249-9FE3-4952B06070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4205" y="735496"/>
            <a:ext cx="6883589" cy="61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98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Veins and Venules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598CF6-1E69-214E-920E-E8A66739D0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1738" y="1604672"/>
            <a:ext cx="5910262" cy="4673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6FE5D-445F-8044-A8DE-D44F62344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46286"/>
            <a:ext cx="6153842" cy="319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648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Capillaries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Smallest division of blood vessels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However , largest total cross sectional area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Contain approximately 5% of total blood volume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Form extensive networks close to every cell in the body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Function to deliver substances to cells and remove substances from cells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Very slow blood flow ( allows for full exchange of substances )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Walls are one cell thick ( optimizes diffusion )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Walls are somewhat permeable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Most have fenestrae – openings within endothelial cells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Allows substances to more easily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Diffuse and filter through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Vessels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086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69F4C7-AD8D-394D-8168-10C6B7EE04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427" y="0"/>
            <a:ext cx="10969145" cy="68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410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94A09C-DC5A-2345-933D-652578C27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430" y="0"/>
            <a:ext cx="6409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15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Permeability of Capillaries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EBDB1B-751B-8246-893B-235F01740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4988" y="646044"/>
            <a:ext cx="5722023" cy="61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53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Two types of blood flow :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Laminar flow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Smooth blood flow occurring in parallel , concentric layers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Little resistance to blood flow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Turbulent flow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Rough , chaotic flow of blood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What can increase turbulence?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High velocity blood flow ( biggest influence )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Thinner ( lower viscosity ) blood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rgbClr val="B8336A"/>
                </a:solidFill>
              </a:rPr>
              <a:t>Branching of arteries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Increases resistance to blood flow ( harder for the heart to pump )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Can inflame and damage blood vessel walls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Can lead to thrombus formation and atherosclerosis	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Atherosclerosis is hardening of arteries due to plaque formation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Flow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82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D7117-4849-5B45-9A4D-B813DF6E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91" y="0"/>
            <a:ext cx="11654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3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8E239F-EF8E-7B4D-9C9E-1F202894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726"/>
            <a:ext cx="12192000" cy="55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90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9B7234-D6D4-274A-B2C6-EDA7226A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849"/>
            <a:ext cx="12192000" cy="48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40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Poiseuille’s Law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93546-9340-3C42-9777-21504343A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88" y="1232878"/>
            <a:ext cx="10674624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378142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Rate of blood flow in a blood vessel can be described by the following equation: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				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                P</a:t>
            </a:r>
            <a:r>
              <a:rPr lang="en-US" altLang="en-US" sz="2400" b="0" baseline="-25000" dirty="0">
                <a:solidFill>
                  <a:srgbClr val="BAB5B5"/>
                </a:solidFill>
              </a:rPr>
              <a:t>1</a:t>
            </a:r>
            <a:r>
              <a:rPr lang="en-US" altLang="en-US" sz="2400" b="0" dirty="0">
                <a:solidFill>
                  <a:srgbClr val="BAB5B5"/>
                </a:solidFill>
              </a:rPr>
              <a:t> – P</a:t>
            </a:r>
            <a:r>
              <a:rPr lang="en-US" altLang="en-US" sz="2400" b="0" baseline="-25000" dirty="0">
                <a:solidFill>
                  <a:srgbClr val="BAB5B5"/>
                </a:solidFill>
              </a:rPr>
              <a:t>2</a:t>
            </a:r>
            <a:r>
              <a:rPr lang="en-US" altLang="en-US" sz="2400" b="0" dirty="0">
                <a:solidFill>
                  <a:srgbClr val="BAB5B5"/>
                </a:solidFill>
              </a:rPr>
              <a:t>		P</a:t>
            </a:r>
            <a:r>
              <a:rPr lang="en-US" altLang="en-US" sz="2400" b="0" baseline="-25000" dirty="0">
                <a:solidFill>
                  <a:srgbClr val="BAB5B5"/>
                </a:solidFill>
              </a:rPr>
              <a:t>1</a:t>
            </a:r>
            <a:r>
              <a:rPr lang="en-US" altLang="en-US" sz="2400" b="0" dirty="0">
                <a:solidFill>
                  <a:srgbClr val="BAB5B5"/>
                </a:solidFill>
              </a:rPr>
              <a:t> = pressure at point one = upstream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Flow  =  –––––––		P</a:t>
            </a:r>
            <a:r>
              <a:rPr lang="en-US" altLang="en-US" sz="2400" b="0" baseline="-25000" dirty="0">
                <a:solidFill>
                  <a:srgbClr val="BAB5B5"/>
                </a:solidFill>
              </a:rPr>
              <a:t>2</a:t>
            </a:r>
            <a:r>
              <a:rPr lang="en-US" altLang="en-US" sz="2400" b="0" dirty="0">
                <a:solidFill>
                  <a:srgbClr val="BAB5B5"/>
                </a:solidFill>
              </a:rPr>
              <a:t> = pressure at point two = downstream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                    R		R = resistance to flow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					                         					             		</a:t>
            </a:r>
            <a:r>
              <a:rPr lang="en-US" altLang="en-US" sz="2000" b="0" dirty="0" err="1">
                <a:solidFill>
                  <a:srgbClr val="BAB5B5"/>
                </a:solidFill>
              </a:rPr>
              <a:t>ν</a:t>
            </a:r>
            <a:r>
              <a:rPr lang="en-US" altLang="en-US" sz="2000" b="0" dirty="0">
                <a:solidFill>
                  <a:srgbClr val="BAB5B5"/>
                </a:solidFill>
              </a:rPr>
              <a:t> = viscosity of a fluid ( e.g. blood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  			</a:t>
            </a:r>
            <a:r>
              <a:rPr lang="en-US" altLang="en-US" sz="2000" b="0" dirty="0">
                <a:solidFill>
                  <a:srgbClr val="BAB5B5"/>
                </a:solidFill>
              </a:rPr>
              <a:t>l = length of a tube ( e.g. blood vessel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  		</a:t>
            </a:r>
            <a:r>
              <a:rPr lang="en-US" altLang="en-US" sz="2000" b="0" dirty="0">
                <a:solidFill>
                  <a:srgbClr val="BAB5B5"/>
                </a:solidFill>
              </a:rPr>
              <a:t>r = radius of a tube ( e.g. blood vessel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solidFill>
                <a:srgbClr val="BAB5B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					</a:t>
            </a:r>
            <a:r>
              <a:rPr lang="en-US" altLang="en-US" sz="2400" b="0" i="1" dirty="0">
                <a:solidFill>
                  <a:srgbClr val="BAB5B5"/>
                </a:solidFill>
              </a:rPr>
              <a:t>Poiseuille</a:t>
            </a:r>
            <a:r>
              <a:rPr lang="ja-JP" altLang="en-US" sz="2400" b="0" i="1">
                <a:solidFill>
                  <a:srgbClr val="BAB5B5"/>
                </a:solidFill>
              </a:rPr>
              <a:t>’</a:t>
            </a:r>
            <a:r>
              <a:rPr lang="en-US" altLang="ja-JP" sz="2400" b="0" i="1" dirty="0">
                <a:solidFill>
                  <a:srgbClr val="BAB5B5"/>
                </a:solidFill>
              </a:rPr>
              <a:t>s Law</a:t>
            </a:r>
            <a:r>
              <a:rPr lang="en-US" altLang="ja-JP" sz="2400" b="0" dirty="0">
                <a:solidFill>
                  <a:srgbClr val="BAB5B5"/>
                </a:solidFill>
              </a:rPr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solidFill>
                  <a:srgbClr val="BAB5B5"/>
                </a:solidFill>
              </a:rPr>
              <a:t>	</a:t>
            </a:r>
            <a:endParaRPr lang="en-US" altLang="en-US" sz="2400" dirty="0">
              <a:solidFill>
                <a:srgbClr val="BAB5B5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70320B-000B-8E43-BF9F-26DAA1F5FC53}"/>
                  </a:ext>
                </a:extLst>
              </p:cNvPr>
              <p:cNvSpPr txBox="1"/>
              <p:nvPr/>
            </p:nvSpPr>
            <p:spPr>
              <a:xfrm>
                <a:off x="1684964" y="3911867"/>
                <a:ext cx="3129511" cy="701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𝑅𝑒𝑠𝑖𝑠𝑡𝑎𝑛𝑐𝑒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 ∗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70320B-000B-8E43-BF9F-26DAA1F5F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964" y="3911867"/>
                <a:ext cx="3129511" cy="701218"/>
              </a:xfrm>
              <a:prstGeom prst="rect">
                <a:avLst/>
              </a:prstGeom>
              <a:blipFill>
                <a:blip r:embed="rId2"/>
                <a:stretch>
                  <a:fillRect l="-1613" t="-10714" r="-1613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0DB975-BC34-534B-91B5-4BBFF63EA1CC}"/>
                  </a:ext>
                </a:extLst>
              </p:cNvPr>
              <p:cNvSpPr txBox="1"/>
              <p:nvPr/>
            </p:nvSpPr>
            <p:spPr>
              <a:xfrm>
                <a:off x="1532614" y="5489305"/>
                <a:ext cx="3568862" cy="7397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𝐹𝑙𝑜𝑤</m:t>
                      </m:r>
                      <m:r>
                        <a:rPr lang="en-US" sz="24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 ∗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0DB975-BC34-534B-91B5-4BBFF63EA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614" y="5489305"/>
                <a:ext cx="3568862" cy="739754"/>
              </a:xfrm>
              <a:prstGeom prst="rect">
                <a:avLst/>
              </a:prstGeom>
              <a:blipFill>
                <a:blip r:embed="rId3"/>
                <a:stretch>
                  <a:fillRect l="-1418" t="-3390" r="-355" b="-27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750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Blood pressure gradient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Blood pressure falls progressively as blood :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leaves the heart 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flows through systemic and pulmonary circulations</a:t>
            </a:r>
          </a:p>
          <a:p>
            <a:pPr lvl="4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then back to the heart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If blood pressure is too low , blood pressure gradient is too low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Blood flow to organs is impaired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Organ failure and death can occur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Radius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Greatest effect on resistance to blood flow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Arterial radius affected by sympathetic tone and local factors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Vasoconstriction = decrease blood vessel radius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Vasodilation = increase blood vessel radius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Poiseuille’s Law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790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-129207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Blood Pressure Gradient from Aorta to Right Atrium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86E05-4EAF-1A46-9755-5807EBB1C9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4937" y="646044"/>
            <a:ext cx="5242124" cy="62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006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" y="95310"/>
            <a:ext cx="11966713" cy="775251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b="1" dirty="0"/>
              <a:t>Effect of Radius on Blood Flow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9784A71E-EC02-BA49-B442-EAB5DE221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1052" y="2597426"/>
            <a:ext cx="1143000" cy="11430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80A24F16-8B7A-FA42-A26C-6838B574C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852" y="3130826"/>
            <a:ext cx="609600" cy="6096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148446E5-3C66-6146-9BC7-836588E07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3252" y="1683026"/>
            <a:ext cx="2133600" cy="2057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364D8099-D083-FE4C-942A-C676F9D2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522" y="3969026"/>
            <a:ext cx="40511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increase radius ➡️ decrease resistance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21A3798-76CA-7E41-9B28-63FA6EEAA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353" y="3969026"/>
            <a:ext cx="40511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decrease radius ➡️ increase resistance</a:t>
            </a: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95424603-FB75-BA42-B635-04E6427B72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4652" y="4502426"/>
            <a:ext cx="0" cy="914400"/>
          </a:xfrm>
          <a:prstGeom prst="line">
            <a:avLst/>
          </a:prstGeom>
          <a:noFill/>
          <a:ln w="38100">
            <a:solidFill>
              <a:srgbClr val="72FE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21AA9D32-D7B9-8945-9858-658AA079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03" y="5569226"/>
            <a:ext cx="3704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decrease blood flow tremendously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53CEF038-950A-2E40-ADF3-E9FF7573B9F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76252" y="4502426"/>
            <a:ext cx="0" cy="914400"/>
          </a:xfrm>
          <a:prstGeom prst="line">
            <a:avLst/>
          </a:prstGeom>
          <a:noFill/>
          <a:ln w="38100">
            <a:solidFill>
              <a:srgbClr val="72FE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1E080A-6265-9B43-A5F4-33B5761E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2924" y="5569226"/>
            <a:ext cx="36615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BAB5B5"/>
                </a:solidFill>
              </a:rPr>
              <a:t>increase blood flow tremendously</a:t>
            </a:r>
          </a:p>
        </p:txBody>
      </p:sp>
    </p:spTree>
    <p:extLst>
      <p:ext uri="{BB962C8B-B14F-4D97-AF65-F5344CB8AC3E}">
        <p14:creationId xmlns:p14="http://schemas.microsoft.com/office/powerpoint/2010/main" val="12038971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81BD8-29B8-9242-B8BB-FE11F780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83"/>
            <a:ext cx="12192000" cy="63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30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06DAD-62CC-F042-9A00-DF15CD66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62" y="0"/>
            <a:ext cx="1038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95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775B6-D021-8842-888C-7E09AFD9F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966"/>
            <a:ext cx="12192000" cy="490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183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5AAEF-9A84-9148-897A-B349F8CF1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8" y="0"/>
            <a:ext cx="11148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15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E0758-B98C-0D41-BF78-48D2308D4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28" y="864703"/>
            <a:ext cx="11966713" cy="58243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Viscosity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Measure of the “thickness” of a fluid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viscosity = increase resistance = decrease in blood flow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Factors that increase viscosity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Increase in hematocrit 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Greatest influence on blood viscosity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Dehydration ( concentrates substances in the blood )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High cholesterol and / or triglyceride levels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Stasis</a:t>
            </a:r>
          </a:p>
          <a:p>
            <a:pPr lvl="3">
              <a:lnSpc>
                <a:spcPct val="120000"/>
              </a:lnSpc>
              <a:spcBef>
                <a:spcPct val="0"/>
              </a:spcBef>
            </a:pP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Causes cell to cell and solute to cell adhesive interaction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EA3E51-24A0-214C-A79B-872BEE4A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sz="3600" b="1" dirty="0"/>
              <a:t>Poiseuille’s Law</a:t>
            </a:r>
            <a:endParaRPr lang="en-US" altLang="en-US" sz="3600" b="1" dirty="0">
              <a:solidFill>
                <a:srgbClr val="72FE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18560"/>
      </p:ext>
    </p:extLst>
  </p:cSld>
  <p:clrMapOvr>
    <a:masterClrMapping/>
  </p:clrMapOvr>
</p:sld>
</file>

<file path=ppt/theme/theme1.xml><?xml version="1.0" encoding="utf-8"?>
<a:theme xmlns:a="http://schemas.openxmlformats.org/drawingml/2006/main" name="Neuro - Dark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FE4C6F7-48E6-A34F-BF9A-65965F77EDBB}" vid="{9E68B7FF-3E69-E14B-B0CA-675EA28C00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Neuro - Dark Theme</Template>
  <TotalTime>2002</TotalTime>
  <Words>7324</Words>
  <Application>Microsoft Macintosh PowerPoint</Application>
  <PresentationFormat>Widescreen</PresentationFormat>
  <Paragraphs>1207</Paragraphs>
  <Slides>165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165</vt:i4>
      </vt:variant>
    </vt:vector>
  </HeadingPairs>
  <TitlesOfParts>
    <vt:vector size="173" baseType="lpstr">
      <vt:lpstr>Arial</vt:lpstr>
      <vt:lpstr>Calibri</vt:lpstr>
      <vt:lpstr>Calibri Light</vt:lpstr>
      <vt:lpstr>Cambria Math</vt:lpstr>
      <vt:lpstr>Times New Roman</vt:lpstr>
      <vt:lpstr>Wingdings</vt:lpstr>
      <vt:lpstr>Neuro - Dark Theme</vt:lpstr>
      <vt:lpstr>Office Theme</vt:lpstr>
      <vt:lpstr>ANT 3120 Physiology – Exam 3</vt:lpstr>
      <vt:lpstr>Cardiac Conduction System</vt:lpstr>
      <vt:lpstr>PowerPoint Presentation</vt:lpstr>
      <vt:lpstr>PowerPoint Presentation</vt:lpstr>
      <vt:lpstr>Cardiac Conduction System – Action Potential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Conduction System</vt:lpstr>
      <vt:lpstr>PowerPoint Presentation</vt:lpstr>
      <vt:lpstr>Ectopic Pacemaker</vt:lpstr>
      <vt:lpstr>Cardiac Muscle Fiber / Cell</vt:lpstr>
      <vt:lpstr>Cardiac Muscle Fiber / Cell – Action Potential</vt:lpstr>
      <vt:lpstr>Cardiac Muscle Fiber / Cell – Contraction</vt:lpstr>
      <vt:lpstr>Electrocardiogram ( ECG ) / Elektrokardiogram ( EKG )</vt:lpstr>
      <vt:lpstr>Electrocardiogram ( ECG ) / Elektrokardiogram ( EKG )</vt:lpstr>
      <vt:lpstr>ECG – Leads</vt:lpstr>
      <vt:lpstr>ECG – Limb Lead Electrode Placement</vt:lpstr>
      <vt:lpstr>ECG – Chest / Precordial Lead Electrode Placement</vt:lpstr>
      <vt:lpstr>PowerPoint Presentation</vt:lpstr>
      <vt:lpstr>PowerPoint Presentation</vt:lpstr>
      <vt:lpstr>ECG – Trace</vt:lpstr>
      <vt:lpstr>ECG – Trace</vt:lpstr>
      <vt:lpstr>ECG – Trace</vt:lpstr>
      <vt:lpstr>PowerPoint Presentation</vt:lpstr>
      <vt:lpstr>PowerPoint Presentation</vt:lpstr>
      <vt:lpstr>ECG – Trace of Limb Leads</vt:lpstr>
      <vt:lpstr>ECG – 12 Lead Trace</vt:lpstr>
      <vt:lpstr>Arrhythmia / Dysrhythmia</vt:lpstr>
      <vt:lpstr>Tachycardia</vt:lpstr>
      <vt:lpstr>Heart Block</vt:lpstr>
      <vt:lpstr>PowerPoint Presentation</vt:lpstr>
      <vt:lpstr>Atrial Fibrillation</vt:lpstr>
      <vt:lpstr>PowerPoint Presentation</vt:lpstr>
      <vt:lpstr>Opening and Closing of Heart Valves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Heart Murmurs</vt:lpstr>
      <vt:lpstr>Auscultations of the Heart</vt:lpstr>
      <vt:lpstr>Cardiac Cycle</vt:lpstr>
      <vt:lpstr>PowerPoint Presentation</vt:lpstr>
      <vt:lpstr>PowerPoint Presentation</vt:lpstr>
      <vt:lpstr>Cardiac Cycle – Systole – Isovolumic Contraction</vt:lpstr>
      <vt:lpstr>PowerPoint Presentation</vt:lpstr>
      <vt:lpstr>Cardiac Cycle – Systole – Period of Ejection</vt:lpstr>
      <vt:lpstr>PowerPoint Presentation</vt:lpstr>
      <vt:lpstr>Cardiac Cycle – Diastole</vt:lpstr>
      <vt:lpstr>PowerPoint Presentation</vt:lpstr>
      <vt:lpstr>PowerPoint Presentation</vt:lpstr>
      <vt:lpstr>PowerPoint Presentation</vt:lpstr>
      <vt:lpstr>Cardiac Output ( CO )</vt:lpstr>
      <vt:lpstr>PowerPoint Presentation</vt:lpstr>
      <vt:lpstr>PowerPoint Presentation</vt:lpstr>
      <vt:lpstr>PowerPoint Presentation</vt:lpstr>
      <vt:lpstr>PowerPoint Presentation</vt:lpstr>
      <vt:lpstr>Regulation of Cardiac Output</vt:lpstr>
      <vt:lpstr>Intrinsic Factors</vt:lpstr>
      <vt:lpstr>Intrinsic Factors</vt:lpstr>
      <vt:lpstr>PowerPoint Presentation</vt:lpstr>
      <vt:lpstr>Extrinsic Regulation of Cardiac Output</vt:lpstr>
      <vt:lpstr>Extrinsic Factors – Cardiac Control Center</vt:lpstr>
      <vt:lpstr>Extrinsic Factors – Cardiac Control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Extrinsic Factors – Hormones</vt:lpstr>
      <vt:lpstr>Extrinsic Factors – Body Temperature</vt:lpstr>
      <vt:lpstr>PowerPoint Presentation</vt:lpstr>
      <vt:lpstr>Blood Vessels</vt:lpstr>
      <vt:lpstr>Factors Contributing to Venous Return</vt:lpstr>
      <vt:lpstr>Factors Contributing to Venous Return</vt:lpstr>
      <vt:lpstr>Factors Contributing to Venous Return</vt:lpstr>
      <vt:lpstr>Veins and Venules</vt:lpstr>
      <vt:lpstr>Blood Vessels</vt:lpstr>
      <vt:lpstr>PowerPoint Presentation</vt:lpstr>
      <vt:lpstr>PowerPoint Presentation</vt:lpstr>
      <vt:lpstr>Permeability of Capillaries</vt:lpstr>
      <vt:lpstr>Blood Flow</vt:lpstr>
      <vt:lpstr>PowerPoint Presentation</vt:lpstr>
      <vt:lpstr>PowerPoint Presentation</vt:lpstr>
      <vt:lpstr>Poiseuille’s Law</vt:lpstr>
      <vt:lpstr>Poiseuille’s Law</vt:lpstr>
      <vt:lpstr>Blood Pressure Gradient from Aorta to Right Atrium</vt:lpstr>
      <vt:lpstr>Effect of Radius on Blood Flow</vt:lpstr>
      <vt:lpstr>PowerPoint Presentation</vt:lpstr>
      <vt:lpstr>PowerPoint Presentation</vt:lpstr>
      <vt:lpstr>PowerPoint Presentation</vt:lpstr>
      <vt:lpstr>PowerPoint Presentation</vt:lpstr>
      <vt:lpstr>Poiseuille’s Law</vt:lpstr>
      <vt:lpstr>PowerPoint Presentation</vt:lpstr>
      <vt:lpstr>Control of Blood Flow</vt:lpstr>
      <vt:lpstr>Vasomotor Centers of the Brainstem</vt:lpstr>
      <vt:lpstr>Vasomotor Centers of the Brainstem</vt:lpstr>
      <vt:lpstr>PowerPoint Presentation</vt:lpstr>
      <vt:lpstr>Sympathetic Innervation of Vascular Smooth Muscle</vt:lpstr>
      <vt:lpstr>Effect of Radius on Blood Flow</vt:lpstr>
      <vt:lpstr>PowerPoint Presentation</vt:lpstr>
      <vt:lpstr>PowerPoint Presentation</vt:lpstr>
      <vt:lpstr>PowerPoint Presentation</vt:lpstr>
      <vt:lpstr>Local Factors</vt:lpstr>
      <vt:lpstr>Blood Pressure</vt:lpstr>
      <vt:lpstr>PowerPoint Presentation</vt:lpstr>
      <vt:lpstr>Mean Arterial Pressure ( MAP )</vt:lpstr>
      <vt:lpstr>Mean Arterial Pressure ( MAP )</vt:lpstr>
      <vt:lpstr>PowerPoint Presentation</vt:lpstr>
      <vt:lpstr>Blood Pressure Gradient from Aorta to Right Atrium</vt:lpstr>
      <vt:lpstr>Mean Arterial Pressure ( MAP )</vt:lpstr>
      <vt:lpstr>Mean Arterial Pressure ( MAP )</vt:lpstr>
      <vt:lpstr>Regulation of Blood Pressure</vt:lpstr>
      <vt:lpstr>Regulation of Blood Pressure – Baroreceptor Reflex</vt:lpstr>
      <vt:lpstr>PowerPoint Presentation</vt:lpstr>
      <vt:lpstr>PowerPoint Presentation</vt:lpstr>
      <vt:lpstr>Regulation of Blood Pressure – Renin-Angiotensin-Aldosterone System</vt:lpstr>
      <vt:lpstr>PowerPoint Presentation</vt:lpstr>
      <vt:lpstr>PowerPoint Presentation</vt:lpstr>
      <vt:lpstr>Regulation of Blood Pressure – Natriuretic Factor / Peptide / Hormone</vt:lpstr>
      <vt:lpstr>Emergency Situations – When Blood Pressure is Too Low ( ie , Hypotension )</vt:lpstr>
      <vt:lpstr>Factors That Affect Blood Pressure - Compliance</vt:lpstr>
      <vt:lpstr>PowerPoint Presentation</vt:lpstr>
      <vt:lpstr>PowerPoint Presentation</vt:lpstr>
      <vt:lpstr>Arterial Compliance and Pulse</vt:lpstr>
      <vt:lpstr>PowerPoint Presentation</vt:lpstr>
      <vt:lpstr>Hypotension</vt:lpstr>
      <vt:lpstr>Hypotension</vt:lpstr>
      <vt:lpstr>Circulatory Shock</vt:lpstr>
      <vt:lpstr>Reasons for Circulatory Shock</vt:lpstr>
      <vt:lpstr>Response of the Body to Hypotension</vt:lpstr>
      <vt:lpstr>Treatments for Hypotension</vt:lpstr>
      <vt:lpstr>Hypertension</vt:lpstr>
      <vt:lpstr>Complications Due to Hypertension</vt:lpstr>
      <vt:lpstr>PowerPoint Presentation</vt:lpstr>
      <vt:lpstr>PowerPoint Presentation</vt:lpstr>
      <vt:lpstr>Treatments for Hypertension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Cerbus, Collin Jordon</dc:creator>
  <cp:lastModifiedBy>Cerbus, Collin Jordon</cp:lastModifiedBy>
  <cp:revision>136</cp:revision>
  <cp:lastPrinted>2022-03-12T05:23:33Z</cp:lastPrinted>
  <dcterms:created xsi:type="dcterms:W3CDTF">2022-03-11T20:23:47Z</dcterms:created>
  <dcterms:modified xsi:type="dcterms:W3CDTF">2022-03-13T05:46:16Z</dcterms:modified>
</cp:coreProperties>
</file>